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2" r:id="rId7"/>
    <p:sldId id="263" r:id="rId8"/>
    <p:sldId id="264" r:id="rId9"/>
    <p:sldId id="268" r:id="rId10"/>
    <p:sldId id="269" r:id="rId11"/>
    <p:sldId id="270" r:id="rId12"/>
    <p:sldId id="267" r:id="rId13"/>
    <p:sldId id="273" r:id="rId14"/>
    <p:sldId id="271" r:id="rId15"/>
    <p:sldId id="266" r:id="rId16"/>
    <p:sldId id="261" r:id="rId17"/>
    <p:sldId id="265"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2" d="100"/>
          <a:sy n="82" d="100"/>
        </p:scale>
        <p:origin x="-691" y="-91"/>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10</a:t>
            </a:fld>
            <a:endParaRPr/>
          </a:p>
        </p:txBody>
      </p:sp>
    </p:spTree>
    <p:extLst>
      <p:ext uri="{BB962C8B-B14F-4D97-AF65-F5344CB8AC3E}">
        <p14:creationId xmlns="" xmlns:p14="http://schemas.microsoft.com/office/powerpoint/2010/main" val="115652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11</a:t>
            </a:fld>
            <a:endParaRPr/>
          </a:p>
        </p:txBody>
      </p:sp>
    </p:spTree>
    <p:extLst>
      <p:ext uri="{BB962C8B-B14F-4D97-AF65-F5344CB8AC3E}">
        <p14:creationId xmlns="" xmlns:p14="http://schemas.microsoft.com/office/powerpoint/2010/main" val="241972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12</a:t>
            </a:fld>
            <a:endParaRPr/>
          </a:p>
        </p:txBody>
      </p:sp>
    </p:spTree>
    <p:extLst>
      <p:ext uri="{BB962C8B-B14F-4D97-AF65-F5344CB8AC3E}">
        <p14:creationId xmlns="" xmlns:p14="http://schemas.microsoft.com/office/powerpoint/2010/main" val="260222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13</a:t>
            </a:fld>
            <a:endParaRPr/>
          </a:p>
        </p:txBody>
      </p:sp>
    </p:spTree>
    <p:extLst>
      <p:ext uri="{BB962C8B-B14F-4D97-AF65-F5344CB8AC3E}">
        <p14:creationId xmlns="" xmlns:p14="http://schemas.microsoft.com/office/powerpoint/2010/main" val="2360304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14</a:t>
            </a:fld>
            <a:endParaRPr/>
          </a:p>
        </p:txBody>
      </p:sp>
    </p:spTree>
    <p:extLst>
      <p:ext uri="{BB962C8B-B14F-4D97-AF65-F5344CB8AC3E}">
        <p14:creationId xmlns="" xmlns:p14="http://schemas.microsoft.com/office/powerpoint/2010/main" val="43373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15</a:t>
            </a:fld>
            <a:endParaRPr/>
          </a:p>
        </p:txBody>
      </p:sp>
    </p:spTree>
    <p:extLst>
      <p:ext uri="{BB962C8B-B14F-4D97-AF65-F5344CB8AC3E}">
        <p14:creationId xmlns="" xmlns:p14="http://schemas.microsoft.com/office/powerpoint/2010/main" val="383163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17</a:t>
            </a:fld>
            <a:endParaRPr/>
          </a:p>
        </p:txBody>
      </p:sp>
    </p:spTree>
    <p:extLst>
      <p:ext uri="{BB962C8B-B14F-4D97-AF65-F5344CB8AC3E}">
        <p14:creationId xmlns="" xmlns:p14="http://schemas.microsoft.com/office/powerpoint/2010/main" val="1849714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bbb5231c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2bbb5231cd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2bbb5231cd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6</a:t>
            </a:fld>
            <a:endParaRPr/>
          </a:p>
        </p:txBody>
      </p:sp>
    </p:spTree>
    <p:extLst>
      <p:ext uri="{BB962C8B-B14F-4D97-AF65-F5344CB8AC3E}">
        <p14:creationId xmlns="" xmlns:p14="http://schemas.microsoft.com/office/powerpoint/2010/main" val="693298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7</a:t>
            </a:fld>
            <a:endParaRPr/>
          </a:p>
        </p:txBody>
      </p:sp>
    </p:spTree>
    <p:extLst>
      <p:ext uri="{BB962C8B-B14F-4D97-AF65-F5344CB8AC3E}">
        <p14:creationId xmlns="" xmlns:p14="http://schemas.microsoft.com/office/powerpoint/2010/main" val="593913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8</a:t>
            </a:fld>
            <a:endParaRPr/>
          </a:p>
        </p:txBody>
      </p:sp>
    </p:spTree>
    <p:extLst>
      <p:ext uri="{BB962C8B-B14F-4D97-AF65-F5344CB8AC3E}">
        <p14:creationId xmlns="" xmlns:p14="http://schemas.microsoft.com/office/powerpoint/2010/main" val="2824158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bb5231cd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bb5231cd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2bbb5231cd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9</a:t>
            </a:fld>
            <a:endParaRPr/>
          </a:p>
        </p:txBody>
      </p:sp>
    </p:spTree>
    <p:extLst>
      <p:ext uri="{BB962C8B-B14F-4D97-AF65-F5344CB8AC3E}">
        <p14:creationId xmlns="" xmlns:p14="http://schemas.microsoft.com/office/powerpoint/2010/main" val="2304533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3"/>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3" name="Google Shape;23;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9" name="Google Shape;39;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5" name="Google Shape;45;p7"/>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6" name="Google Shape;46;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3" name="Google Shape;53;p8"/>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5" name="Google Shape;55;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2389717" y="612775"/>
            <a:ext cx="7315200" cy="4114800"/>
          </a:xfrm>
          <a:prstGeom prst="rect">
            <a:avLst/>
          </a:prstGeom>
          <a:noFill/>
          <a:ln>
            <a:noFill/>
          </a:ln>
        </p:spPr>
      </p:sp>
      <p:sp>
        <p:nvSpPr>
          <p:cNvPr id="68" name="Google Shape;68;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hyperlink" Target="https://www.v7labs.com/blog/object-detection-guide" TargetMode="External"/><Relationship Id="rId3" Type="http://schemas.openxmlformats.org/officeDocument/2006/relationships/hyperlink" Target="https://www.fritz.ai/object-detection/" TargetMode="External"/><Relationship Id="rId7" Type="http://schemas.openxmlformats.org/officeDocument/2006/relationships/hyperlink" Target="https://developers.google.com/ml-kit/vision/object-detectio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towardsdatascience.com/object-detection-with-10-lines-of-code-d6cb4d86f606" TargetMode="External"/><Relationship Id="rId5" Type="http://schemas.openxmlformats.org/officeDocument/2006/relationships/hyperlink" Target="https://machinelearningmastery.com/object-recognition-with-deep-learning/" TargetMode="External"/><Relationship Id="rId4" Type="http://schemas.openxmlformats.org/officeDocument/2006/relationships/hyperlink" Target="https://in.mathworks.com/discovery/object-detection.html" TargetMode="Externa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p:nvPr/>
        </p:nvSpPr>
        <p:spPr>
          <a:xfrm>
            <a:off x="2118359" y="5955759"/>
            <a:ext cx="7772400" cy="9079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SCHOOL OF AUTOMATION</a:t>
            </a:r>
            <a:endParaRPr sz="16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60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BANASTHALI VIDYAPITH RAJASTHAN</a:t>
            </a:r>
            <a:endParaRPr sz="16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Times New Roman"/>
                <a:ea typeface="Times New Roman"/>
                <a:cs typeface="Times New Roman"/>
                <a:sym typeface="Times New Roman"/>
              </a:rPr>
              <a:t>April 2023</a:t>
            </a:r>
            <a:endParaRPr sz="1400" b="1" i="0" u="none" strike="noStrike" cap="none">
              <a:solidFill>
                <a:schemeClr val="dk1"/>
              </a:solidFill>
              <a:latin typeface="Times New Roman"/>
              <a:ea typeface="Times New Roman"/>
              <a:cs typeface="Times New Roman"/>
              <a:sym typeface="Times New Roman"/>
            </a:endParaRPr>
          </a:p>
        </p:txBody>
      </p:sp>
      <p:sp>
        <p:nvSpPr>
          <p:cNvPr id="90" name="Google Shape;90;p13"/>
          <p:cNvSpPr txBox="1"/>
          <p:nvPr/>
        </p:nvSpPr>
        <p:spPr>
          <a:xfrm>
            <a:off x="2118359" y="1374643"/>
            <a:ext cx="8305800"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800" b="1" i="0" u="none" strike="noStrike" cap="none" dirty="0">
                <a:solidFill>
                  <a:srgbClr val="C00000"/>
                </a:solidFill>
                <a:latin typeface="Times New Roman"/>
                <a:ea typeface="Times New Roman"/>
                <a:cs typeface="Times New Roman"/>
                <a:sym typeface="Times New Roman"/>
              </a:rPr>
              <a:t>Automatic Grocery Items Detection </a:t>
            </a:r>
            <a:r>
              <a:rPr lang="en-US" sz="2800" b="1" i="0" u="none" strike="noStrike" cap="none">
                <a:solidFill>
                  <a:srgbClr val="C00000"/>
                </a:solidFill>
                <a:latin typeface="Times New Roman"/>
                <a:ea typeface="Times New Roman"/>
                <a:cs typeface="Times New Roman"/>
                <a:sym typeface="Times New Roman"/>
              </a:rPr>
              <a:t>and </a:t>
            </a:r>
            <a:r>
              <a:rPr lang="en-US" sz="2800" b="1" i="0" u="none" strike="noStrike" cap="none" smtClean="0">
                <a:solidFill>
                  <a:srgbClr val="C00000"/>
                </a:solidFill>
                <a:latin typeface="Times New Roman"/>
                <a:ea typeface="Times New Roman"/>
                <a:cs typeface="Times New Roman"/>
                <a:sym typeface="Times New Roman"/>
              </a:rPr>
              <a:t>Recognition</a:t>
            </a:r>
            <a:endParaRPr sz="2800" b="0" i="0" u="none" strike="noStrike" cap="none" dirty="0">
              <a:solidFill>
                <a:srgbClr val="C00000"/>
              </a:solidFill>
              <a:latin typeface="Calibri"/>
              <a:ea typeface="Calibri"/>
              <a:cs typeface="Calibri"/>
              <a:sym typeface="Calibri"/>
            </a:endParaRPr>
          </a:p>
        </p:txBody>
      </p:sp>
      <p:sp>
        <p:nvSpPr>
          <p:cNvPr id="91" name="Google Shape;91;p13"/>
          <p:cNvSpPr txBox="1"/>
          <p:nvPr/>
        </p:nvSpPr>
        <p:spPr>
          <a:xfrm>
            <a:off x="1790700" y="384250"/>
            <a:ext cx="86106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eorgia"/>
                <a:ea typeface="Georgia"/>
                <a:cs typeface="Georgia"/>
                <a:sym typeface="Georgia"/>
              </a:rPr>
              <a:t>A </a:t>
            </a:r>
            <a:br>
              <a:rPr lang="en-US" sz="1800" b="0" i="0" u="none" strike="noStrike" cap="none" dirty="0">
                <a:solidFill>
                  <a:schemeClr val="dk1"/>
                </a:solidFill>
                <a:latin typeface="Georgia"/>
                <a:ea typeface="Georgia"/>
                <a:cs typeface="Georgia"/>
                <a:sym typeface="Georgia"/>
              </a:rPr>
            </a:br>
            <a:r>
              <a:rPr lang="en-IN" sz="1800" b="0" i="0" u="none" strike="noStrike" cap="none" dirty="0">
                <a:solidFill>
                  <a:schemeClr val="dk1"/>
                </a:solidFill>
                <a:latin typeface="Georgia"/>
                <a:ea typeface="Georgia"/>
                <a:cs typeface="Georgia"/>
                <a:sym typeface="Georgia"/>
              </a:rPr>
              <a:t>Presentation</a:t>
            </a:r>
            <a:endParaRPr sz="1800" b="0" i="0" u="none" strike="noStrike" cap="none" dirty="0">
              <a:solidFill>
                <a:schemeClr val="dk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Georgia"/>
                <a:ea typeface="Georgia"/>
                <a:cs typeface="Georgia"/>
                <a:sym typeface="Georgia"/>
              </a:rPr>
              <a:t>On</a:t>
            </a:r>
            <a:endParaRPr sz="1800" b="0" i="0" u="none" strike="noStrike" cap="none" dirty="0">
              <a:solidFill>
                <a:schemeClr val="dk1"/>
              </a:solidFill>
              <a:latin typeface="Calibri"/>
              <a:ea typeface="Calibri"/>
              <a:cs typeface="Calibri"/>
              <a:sym typeface="Calibri"/>
            </a:endParaRPr>
          </a:p>
        </p:txBody>
      </p:sp>
      <p:sp>
        <p:nvSpPr>
          <p:cNvPr id="92" name="Google Shape;92;p13"/>
          <p:cNvSpPr txBox="1"/>
          <p:nvPr/>
        </p:nvSpPr>
        <p:spPr>
          <a:xfrm>
            <a:off x="2621826" y="3766748"/>
            <a:ext cx="6765467" cy="203590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C00000"/>
                </a:solidFill>
                <a:latin typeface="Times New Roman"/>
                <a:ea typeface="Times New Roman"/>
                <a:cs typeface="Times New Roman"/>
                <a:sym typeface="Times New Roman"/>
              </a:rPr>
              <a:t>Submitted by</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imes New Roman"/>
                <a:ea typeface="Times New Roman"/>
                <a:cs typeface="Times New Roman"/>
                <a:sym typeface="Times New Roman"/>
              </a:rPr>
              <a:t>Himani Maheshwari(2016546) </a:t>
            </a:r>
            <a:endParaRPr sz="1600" b="0" i="0" u="none" strike="noStrike" cap="none">
              <a:solidFill>
                <a:srgbClr val="000000"/>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Muskan Gangil(2016577)</a:t>
            </a:r>
            <a:endParaRPr sz="1600" b="0" i="0" u="none" strike="noStrike" cap="none">
              <a:solidFill>
                <a:srgbClr val="000000"/>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Samiksha Agarwal(2016601) </a:t>
            </a:r>
            <a:endParaRPr sz="1600" b="0" i="0" u="none" strike="noStrike" cap="none">
              <a:solidFill>
                <a:srgbClr val="000000"/>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Vratika Kataria(2016629)</a:t>
            </a:r>
            <a:endParaRPr/>
          </a:p>
          <a:p>
            <a:pPr marL="0" marR="0" lvl="0" indent="0" algn="ctr" rtl="0">
              <a:lnSpc>
                <a:spcPct val="115000"/>
              </a:lnSpc>
              <a:spcBef>
                <a:spcPts val="0"/>
              </a:spcBef>
              <a:spcAft>
                <a:spcPts val="0"/>
              </a:spcAft>
              <a:buNone/>
            </a:pPr>
            <a:r>
              <a:rPr lang="en-US" sz="1800" b="0" i="0" u="none" strike="noStrike" cap="none">
                <a:solidFill>
                  <a:srgbClr val="C00000"/>
                </a:solidFill>
                <a:latin typeface="Times New Roman"/>
                <a:ea typeface="Times New Roman"/>
                <a:cs typeface="Times New Roman"/>
                <a:sym typeface="Times New Roman"/>
              </a:rPr>
              <a:t>Supervised by </a:t>
            </a:r>
            <a:endParaRPr/>
          </a:p>
          <a:p>
            <a:pPr marL="0" marR="0" lvl="0" indent="0" algn="ctr" rtl="0">
              <a:lnSpc>
                <a:spcPct val="115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Dr. Abdullah Bin Queyam</a:t>
            </a:r>
            <a:endParaRPr sz="1600" b="0" i="0" u="none" strike="noStrike" cap="none">
              <a:solidFill>
                <a:srgbClr val="000000"/>
              </a:solidFill>
              <a:latin typeface="Times New Roman"/>
              <a:ea typeface="Times New Roman"/>
              <a:cs typeface="Times New Roman"/>
              <a:sym typeface="Times New Roman"/>
            </a:endParaRPr>
          </a:p>
        </p:txBody>
      </p:sp>
      <p:sp>
        <p:nvSpPr>
          <p:cNvPr id="93" name="Google Shape;93;p13"/>
          <p:cNvSpPr/>
          <p:nvPr/>
        </p:nvSpPr>
        <p:spPr>
          <a:xfrm>
            <a:off x="0" y="2686983"/>
            <a:ext cx="12192000" cy="318353"/>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94" name="Google Shape;94;p13"/>
          <p:cNvSpPr/>
          <p:nvPr/>
        </p:nvSpPr>
        <p:spPr>
          <a:xfrm>
            <a:off x="0" y="3081536"/>
            <a:ext cx="12192000" cy="271264"/>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5" name="Google Shape;95;p13" descr="C:\Users\admin\Downloads\banasthali_logo.png"/>
          <p:cNvPicPr preferRelativeResize="0"/>
          <p:nvPr/>
        </p:nvPicPr>
        <p:blipFill rotWithShape="1">
          <a:blip r:embed="rId3">
            <a:alphaModFix/>
          </a:blip>
          <a:srcRect/>
          <a:stretch/>
        </p:blipFill>
        <p:spPr>
          <a:xfrm>
            <a:off x="4998720" y="2151366"/>
            <a:ext cx="2011680" cy="165863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10</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3" name="TextBox 2">
            <a:extLst>
              <a:ext uri="{FF2B5EF4-FFF2-40B4-BE49-F238E27FC236}">
                <a16:creationId xmlns="" xmlns:a16="http://schemas.microsoft.com/office/drawing/2014/main" id="{6132A7A1-68AD-8649-40D9-05D4DD0FC6E1}"/>
              </a:ext>
            </a:extLst>
          </p:cNvPr>
          <p:cNvSpPr txBox="1"/>
          <p:nvPr/>
        </p:nvSpPr>
        <p:spPr>
          <a:xfrm>
            <a:off x="313442" y="916308"/>
            <a:ext cx="6094428" cy="523220"/>
          </a:xfrm>
          <a:prstGeom prst="rect">
            <a:avLst/>
          </a:prstGeom>
          <a:noFill/>
        </p:spPr>
        <p:txBody>
          <a:bodyPr wrap="square">
            <a:spAutoFit/>
          </a:bodyPr>
          <a:lstStyle/>
          <a:p>
            <a:pPr marL="457200" indent="-457200">
              <a:buFont typeface="Wingdings" panose="05000000000000000000" pitchFamily="2" charset="2"/>
              <a:buChar char="q"/>
            </a:pPr>
            <a:r>
              <a:rPr lang="en-US" sz="2800" b="1" u="sng" dirty="0">
                <a:effectLst/>
                <a:latin typeface="Times New Roman" panose="02020603050405020304" pitchFamily="18" charset="0"/>
                <a:ea typeface="Times New Roman" panose="02020603050405020304" pitchFamily="18" charset="0"/>
              </a:rPr>
              <a:t>Object detection in real time video</a:t>
            </a:r>
            <a:endParaRPr lang="en-IN" sz="2800" dirty="0"/>
          </a:p>
        </p:txBody>
      </p:sp>
      <p:pic>
        <p:nvPicPr>
          <p:cNvPr id="4" name="Picture 3">
            <a:extLst>
              <a:ext uri="{FF2B5EF4-FFF2-40B4-BE49-F238E27FC236}">
                <a16:creationId xmlns="" xmlns:a16="http://schemas.microsoft.com/office/drawing/2014/main" id="{BC674273-0996-203A-AE4A-408678134AD6}"/>
              </a:ext>
            </a:extLst>
          </p:cNvPr>
          <p:cNvPicPr>
            <a:picLocks noChangeAspect="1"/>
          </p:cNvPicPr>
          <p:nvPr/>
        </p:nvPicPr>
        <p:blipFill>
          <a:blip r:embed="rId4"/>
          <a:srcRect/>
          <a:stretch>
            <a:fillRect/>
          </a:stretch>
        </p:blipFill>
        <p:spPr bwMode="auto">
          <a:xfrm>
            <a:off x="313442" y="1686869"/>
            <a:ext cx="4613910" cy="2148840"/>
          </a:xfrm>
          <a:prstGeom prst="rect">
            <a:avLst/>
          </a:prstGeom>
          <a:noFill/>
          <a:ln w="9525">
            <a:noFill/>
            <a:miter lim="800000"/>
            <a:headEnd/>
            <a:tailEnd/>
          </a:ln>
        </p:spPr>
      </p:pic>
      <p:pic>
        <p:nvPicPr>
          <p:cNvPr id="5" name="Picture 4">
            <a:extLst>
              <a:ext uri="{FF2B5EF4-FFF2-40B4-BE49-F238E27FC236}">
                <a16:creationId xmlns="" xmlns:a16="http://schemas.microsoft.com/office/drawing/2014/main" id="{54A8292E-3EAA-9D99-B341-12E6C97A1E1E}"/>
              </a:ext>
            </a:extLst>
          </p:cNvPr>
          <p:cNvPicPr>
            <a:picLocks noChangeAspect="1"/>
          </p:cNvPicPr>
          <p:nvPr/>
        </p:nvPicPr>
        <p:blipFill>
          <a:blip r:embed="rId5"/>
          <a:stretch>
            <a:fillRect/>
          </a:stretch>
        </p:blipFill>
        <p:spPr>
          <a:xfrm>
            <a:off x="5060331" y="2535811"/>
            <a:ext cx="6818228" cy="3876648"/>
          </a:xfrm>
          <a:prstGeom prst="rect">
            <a:avLst/>
          </a:prstGeom>
        </p:spPr>
      </p:pic>
    </p:spTree>
    <p:extLst>
      <p:ext uri="{BB962C8B-B14F-4D97-AF65-F5344CB8AC3E}">
        <p14:creationId xmlns="" xmlns:p14="http://schemas.microsoft.com/office/powerpoint/2010/main" val="1916279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977099" y="6472320"/>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11</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3" name="TextBox 2">
            <a:extLst>
              <a:ext uri="{FF2B5EF4-FFF2-40B4-BE49-F238E27FC236}">
                <a16:creationId xmlns="" xmlns:a16="http://schemas.microsoft.com/office/drawing/2014/main" id="{1438B944-654B-EB82-C700-F044F70901E9}"/>
              </a:ext>
            </a:extLst>
          </p:cNvPr>
          <p:cNvSpPr txBox="1"/>
          <p:nvPr/>
        </p:nvSpPr>
        <p:spPr>
          <a:xfrm>
            <a:off x="370001" y="784063"/>
            <a:ext cx="7991574" cy="661207"/>
          </a:xfrm>
          <a:prstGeom prst="rect">
            <a:avLst/>
          </a:prstGeom>
          <a:noFill/>
        </p:spPr>
        <p:txBody>
          <a:bodyPr wrap="square">
            <a:spAutoFit/>
          </a:bodyPr>
          <a:lstStyle/>
          <a:p>
            <a:pPr marL="457200" indent="-457200">
              <a:lnSpc>
                <a:spcPct val="150000"/>
              </a:lnSpc>
              <a:buFont typeface="Wingdings" panose="05000000000000000000" pitchFamily="2" charset="2"/>
              <a:buChar char="q"/>
            </a:pPr>
            <a:r>
              <a:rPr lang="en-US" sz="2800" b="1" u="sng" dirty="0">
                <a:solidFill>
                  <a:srgbClr val="000000"/>
                </a:solidFill>
                <a:effectLst/>
                <a:latin typeface="Times New Roman" panose="02020603050405020304" pitchFamily="18" charset="0"/>
                <a:ea typeface="Times New Roman" panose="02020603050405020304" pitchFamily="18" charset="0"/>
              </a:rPr>
              <a:t>OBJECT DETECTION USING ALEXNET</a:t>
            </a:r>
            <a:endParaRPr lang="en-IN" sz="2000" u="sng"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 xmlns:a16="http://schemas.microsoft.com/office/drawing/2014/main" id="{81C11866-49BD-0B4B-6A5E-9DCF8F5E798C}"/>
              </a:ext>
            </a:extLst>
          </p:cNvPr>
          <p:cNvPicPr>
            <a:picLocks noChangeAspect="1"/>
          </p:cNvPicPr>
          <p:nvPr/>
        </p:nvPicPr>
        <p:blipFill>
          <a:blip r:embed="rId4"/>
          <a:stretch>
            <a:fillRect/>
          </a:stretch>
        </p:blipFill>
        <p:spPr>
          <a:xfrm>
            <a:off x="370001" y="1637249"/>
            <a:ext cx="2693289" cy="2237168"/>
          </a:xfrm>
          <a:prstGeom prst="rect">
            <a:avLst/>
          </a:prstGeom>
        </p:spPr>
      </p:pic>
      <p:pic>
        <p:nvPicPr>
          <p:cNvPr id="5" name="Picture 4">
            <a:extLst>
              <a:ext uri="{FF2B5EF4-FFF2-40B4-BE49-F238E27FC236}">
                <a16:creationId xmlns="" xmlns:a16="http://schemas.microsoft.com/office/drawing/2014/main" id="{2C12EE63-004A-01F0-F196-836CDEC58D49}"/>
              </a:ext>
            </a:extLst>
          </p:cNvPr>
          <p:cNvPicPr>
            <a:picLocks noChangeAspect="1"/>
          </p:cNvPicPr>
          <p:nvPr/>
        </p:nvPicPr>
        <p:blipFill>
          <a:blip r:embed="rId5"/>
          <a:stretch>
            <a:fillRect/>
          </a:stretch>
        </p:blipFill>
        <p:spPr>
          <a:xfrm>
            <a:off x="4011908" y="1637249"/>
            <a:ext cx="3284459" cy="2240841"/>
          </a:xfrm>
          <a:prstGeom prst="rect">
            <a:avLst/>
          </a:prstGeom>
        </p:spPr>
      </p:pic>
      <p:pic>
        <p:nvPicPr>
          <p:cNvPr id="6" name="Picture 5">
            <a:extLst>
              <a:ext uri="{FF2B5EF4-FFF2-40B4-BE49-F238E27FC236}">
                <a16:creationId xmlns="" xmlns:a16="http://schemas.microsoft.com/office/drawing/2014/main" id="{8953625B-74F1-8816-7BFD-66935C50E453}"/>
              </a:ext>
            </a:extLst>
          </p:cNvPr>
          <p:cNvPicPr>
            <a:picLocks noChangeAspect="1"/>
          </p:cNvPicPr>
          <p:nvPr/>
        </p:nvPicPr>
        <p:blipFill>
          <a:blip r:embed="rId6"/>
          <a:stretch>
            <a:fillRect/>
          </a:stretch>
        </p:blipFill>
        <p:spPr>
          <a:xfrm>
            <a:off x="7976115" y="1567651"/>
            <a:ext cx="3199571" cy="2306766"/>
          </a:xfrm>
          <a:prstGeom prst="rect">
            <a:avLst/>
          </a:prstGeom>
        </p:spPr>
      </p:pic>
      <p:pic>
        <p:nvPicPr>
          <p:cNvPr id="7" name="Picture 6">
            <a:extLst>
              <a:ext uri="{FF2B5EF4-FFF2-40B4-BE49-F238E27FC236}">
                <a16:creationId xmlns="" xmlns:a16="http://schemas.microsoft.com/office/drawing/2014/main" id="{1721BAA4-EC44-A896-B365-D39F758C909D}"/>
              </a:ext>
            </a:extLst>
          </p:cNvPr>
          <p:cNvPicPr>
            <a:picLocks noChangeAspect="1"/>
          </p:cNvPicPr>
          <p:nvPr/>
        </p:nvPicPr>
        <p:blipFill>
          <a:blip r:embed="rId7"/>
          <a:stretch>
            <a:fillRect/>
          </a:stretch>
        </p:blipFill>
        <p:spPr>
          <a:xfrm>
            <a:off x="370001" y="4396999"/>
            <a:ext cx="3057282" cy="2075321"/>
          </a:xfrm>
          <a:prstGeom prst="rect">
            <a:avLst/>
          </a:prstGeom>
        </p:spPr>
      </p:pic>
      <p:pic>
        <p:nvPicPr>
          <p:cNvPr id="8" name="Picture 7">
            <a:extLst>
              <a:ext uri="{FF2B5EF4-FFF2-40B4-BE49-F238E27FC236}">
                <a16:creationId xmlns="" xmlns:a16="http://schemas.microsoft.com/office/drawing/2014/main" id="{57C1FB4D-CCDC-F81B-73C2-DC15CA63E5DD}"/>
              </a:ext>
            </a:extLst>
          </p:cNvPr>
          <p:cNvPicPr>
            <a:picLocks noChangeAspect="1"/>
          </p:cNvPicPr>
          <p:nvPr/>
        </p:nvPicPr>
        <p:blipFill rotWithShape="1">
          <a:blip r:embed="rId8" cstate="print">
            <a:extLst>
              <a:ext uri="{28A0092B-C50C-407E-A947-70E740481C1C}">
                <a14:useLocalDpi xmlns="" xmlns:a14="http://schemas.microsoft.com/office/drawing/2010/main" val="0"/>
              </a:ext>
            </a:extLst>
          </a:blip>
          <a:srcRect l="31794" t="1" r="31668" b="40284"/>
          <a:stretch/>
        </p:blipFill>
        <p:spPr bwMode="auto">
          <a:xfrm>
            <a:off x="4011908" y="4281030"/>
            <a:ext cx="2844900" cy="2307261"/>
          </a:xfrm>
          <a:prstGeom prst="rect">
            <a:avLst/>
          </a:prstGeom>
          <a:noFill/>
          <a:ln>
            <a:noFill/>
          </a:ln>
          <a:extLst>
            <a:ext uri="{53640926-AAD7-44D8-BBD7-CCE9431645EC}">
              <a14:shadowObscured xmlns="" xmlns:a14="http://schemas.microsoft.com/office/drawing/2010/main"/>
            </a:ext>
          </a:extLst>
        </p:spPr>
      </p:pic>
      <p:pic>
        <p:nvPicPr>
          <p:cNvPr id="9" name="Picture 8">
            <a:extLst>
              <a:ext uri="{FF2B5EF4-FFF2-40B4-BE49-F238E27FC236}">
                <a16:creationId xmlns="" xmlns:a16="http://schemas.microsoft.com/office/drawing/2014/main" id="{8B61E13E-123D-C77F-A319-5881DD4CF72A}"/>
              </a:ext>
            </a:extLst>
          </p:cNvPr>
          <p:cNvPicPr>
            <a:picLocks noChangeAspect="1"/>
          </p:cNvPicPr>
          <p:nvPr/>
        </p:nvPicPr>
        <p:blipFill>
          <a:blip r:embed="rId9"/>
          <a:stretch>
            <a:fillRect/>
          </a:stretch>
        </p:blipFill>
        <p:spPr>
          <a:xfrm>
            <a:off x="7976115" y="4317059"/>
            <a:ext cx="3268516" cy="2155261"/>
          </a:xfrm>
          <a:prstGeom prst="rect">
            <a:avLst/>
          </a:prstGeom>
        </p:spPr>
      </p:pic>
    </p:spTree>
    <p:extLst>
      <p:ext uri="{BB962C8B-B14F-4D97-AF65-F5344CB8AC3E}">
        <p14:creationId xmlns="" xmlns:p14="http://schemas.microsoft.com/office/powerpoint/2010/main" val="3755931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12</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3" name="TextBox 2">
            <a:extLst>
              <a:ext uri="{FF2B5EF4-FFF2-40B4-BE49-F238E27FC236}">
                <a16:creationId xmlns="" xmlns:a16="http://schemas.microsoft.com/office/drawing/2014/main" id="{7C8DCC49-B9BF-1667-8B4E-07F9D1A7EF07}"/>
              </a:ext>
            </a:extLst>
          </p:cNvPr>
          <p:cNvSpPr txBox="1"/>
          <p:nvPr/>
        </p:nvSpPr>
        <p:spPr>
          <a:xfrm>
            <a:off x="238028" y="609600"/>
            <a:ext cx="6094428" cy="925703"/>
          </a:xfrm>
          <a:prstGeom prst="rect">
            <a:avLst/>
          </a:prstGeom>
          <a:noFill/>
        </p:spPr>
        <p:txBody>
          <a:bodyPr wrap="square">
            <a:spAutoFit/>
          </a:bodyPr>
          <a:lstStyle/>
          <a:p>
            <a:pPr marR="0" lvl="0" algn="l" rtl="0">
              <a:lnSpc>
                <a:spcPct val="200000"/>
              </a:lnSpc>
              <a:spcBef>
                <a:spcPts val="960"/>
              </a:spcBef>
              <a:spcAft>
                <a:spcPts val="0"/>
              </a:spcAft>
              <a:buClr>
                <a:srgbClr val="D34817"/>
              </a:buClr>
              <a:buSzPts val="1800"/>
            </a:pPr>
            <a:r>
              <a:rPr lang="en-US" sz="3200" b="1" i="0" u="none" strike="noStrike" cap="none" dirty="0">
                <a:solidFill>
                  <a:srgbClr val="C00000"/>
                </a:solidFill>
                <a:latin typeface="Times New Roman" panose="02020603050405020304" pitchFamily="18" charset="0"/>
                <a:ea typeface="Georgia"/>
                <a:cs typeface="Times New Roman" panose="02020603050405020304" pitchFamily="18" charset="0"/>
                <a:sym typeface="Georgia"/>
              </a:rPr>
              <a:t>Results &amp; Discussions </a:t>
            </a:r>
            <a:endParaRPr lang="en-US" sz="3200" b="1" i="0" u="none" strike="noStrike" cap="none" dirty="0">
              <a:solidFill>
                <a:srgbClr val="C00000"/>
              </a:solidFill>
              <a:latin typeface="Times New Roman" panose="02020603050405020304" pitchFamily="18" charset="0"/>
              <a:cs typeface="Times New Roman" panose="02020603050405020304" pitchFamily="18" charset="0"/>
              <a:sym typeface="Arial"/>
            </a:endParaRPr>
          </a:p>
        </p:txBody>
      </p:sp>
      <p:sp>
        <p:nvSpPr>
          <p:cNvPr id="4" name="TextBox 3">
            <a:extLst>
              <a:ext uri="{FF2B5EF4-FFF2-40B4-BE49-F238E27FC236}">
                <a16:creationId xmlns="" xmlns:a16="http://schemas.microsoft.com/office/drawing/2014/main" id="{AD6C2EF4-F5C4-3FD5-C10E-644E5F3C0D6D}"/>
              </a:ext>
            </a:extLst>
          </p:cNvPr>
          <p:cNvSpPr txBox="1"/>
          <p:nvPr/>
        </p:nvSpPr>
        <p:spPr>
          <a:xfrm>
            <a:off x="375025" y="1674674"/>
            <a:ext cx="10067827" cy="1754326"/>
          </a:xfrm>
          <a:prstGeom prst="rect">
            <a:avLst/>
          </a:prstGeom>
          <a:noFill/>
        </p:spPr>
        <p:txBody>
          <a:bodyPr wrap="square" rtlCol="0">
            <a:spAutoFit/>
          </a:bodyPr>
          <a:lstStyle/>
          <a:p>
            <a:r>
              <a:rPr lang="en-US" sz="1800" dirty="0">
                <a:solidFill>
                  <a:schemeClr val="tx1"/>
                </a:solidFill>
                <a:effectLst/>
                <a:latin typeface="Times New Roman" panose="02020603050405020304" pitchFamily="18" charset="0"/>
                <a:ea typeface="Times New Roman" panose="02020603050405020304" pitchFamily="18" charset="0"/>
              </a:rPr>
              <a:t>In this work, we presented a review study on object detection. We have surveyed about different object detection techniques. This survey provides theoretical knowledge about different object detection approaches. Based on this study, Feature extraction using SURF has been found to be effective and is used for the detection and recognition of the glossary items.</a:t>
            </a:r>
            <a:endParaRPr lang="en-IN" sz="1800" dirty="0">
              <a:solidFill>
                <a:schemeClr val="tx1"/>
              </a:solidFill>
              <a:effectLst/>
              <a:latin typeface="Times New Roman" panose="02020603050405020304" pitchFamily="18" charset="0"/>
              <a:ea typeface="Times New Roman" panose="02020603050405020304" pitchFamily="18" charset="0"/>
            </a:endParaRPr>
          </a:p>
          <a:p>
            <a:endParaRPr lang="en-IN" sz="1800" dirty="0">
              <a:solidFill>
                <a:schemeClr val="tx1"/>
              </a:solidFill>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 few glimpses of what the setup looks like:</a:t>
            </a: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C5FF727B-433B-2F92-F7A8-72C27FBF59FA}"/>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t="17813" r="7500" b="19687"/>
          <a:stretch/>
        </p:blipFill>
        <p:spPr bwMode="auto">
          <a:xfrm rot="10800000">
            <a:off x="5297087" y="3750921"/>
            <a:ext cx="5332656" cy="2702703"/>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 xmlns:a14="http://schemas.microsoft.com/office/drawing/2010/main"/>
            </a:ext>
          </a:extLst>
        </p:spPr>
      </p:pic>
      <p:pic>
        <p:nvPicPr>
          <p:cNvPr id="6" name="Picture 5">
            <a:extLst>
              <a:ext uri="{FF2B5EF4-FFF2-40B4-BE49-F238E27FC236}">
                <a16:creationId xmlns="" xmlns:a16="http://schemas.microsoft.com/office/drawing/2014/main" id="{EC9E5AB1-7257-70BD-4D88-4F39B14084B8}"/>
              </a:ext>
            </a:extLst>
          </p:cNvPr>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rot="5400000">
            <a:off x="1714199" y="4028190"/>
            <a:ext cx="2885550" cy="21644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29542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13</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pic>
        <p:nvPicPr>
          <p:cNvPr id="2" name="Picture 1">
            <a:extLst>
              <a:ext uri="{FF2B5EF4-FFF2-40B4-BE49-F238E27FC236}">
                <a16:creationId xmlns="" xmlns:a16="http://schemas.microsoft.com/office/drawing/2014/main" id="{0351997B-0CFE-DF39-35A3-BECDC143AAA0}"/>
              </a:ext>
            </a:extLst>
          </p:cNvPr>
          <p:cNvPicPr>
            <a:picLocks noChangeAspect="1"/>
          </p:cNvPicPr>
          <p:nvPr/>
        </p:nvPicPr>
        <p:blipFill rotWithShape="1">
          <a:blip r:embed="rId4"/>
          <a:srcRect l="11765" t="4108" r="12080" b="6038"/>
          <a:stretch/>
        </p:blipFill>
        <p:spPr>
          <a:xfrm>
            <a:off x="6742023" y="4407566"/>
            <a:ext cx="3211398" cy="2131335"/>
          </a:xfrm>
          <a:prstGeom prst="rect">
            <a:avLst/>
          </a:prstGeom>
        </p:spPr>
      </p:pic>
      <p:pic>
        <p:nvPicPr>
          <p:cNvPr id="3" name="Picture 2">
            <a:extLst>
              <a:ext uri="{FF2B5EF4-FFF2-40B4-BE49-F238E27FC236}">
                <a16:creationId xmlns="" xmlns:a16="http://schemas.microsoft.com/office/drawing/2014/main" id="{4E9D2A1B-29D9-05C5-F725-18FF7E44E1CD}"/>
              </a:ext>
            </a:extLst>
          </p:cNvPr>
          <p:cNvPicPr>
            <a:picLocks noChangeAspect="1"/>
          </p:cNvPicPr>
          <p:nvPr/>
        </p:nvPicPr>
        <p:blipFill rotWithShape="1">
          <a:blip r:embed="rId5"/>
          <a:srcRect l="31624" t="1992" r="31959" b="40481"/>
          <a:stretch/>
        </p:blipFill>
        <p:spPr>
          <a:xfrm>
            <a:off x="2563091" y="1200244"/>
            <a:ext cx="2745976" cy="2439982"/>
          </a:xfrm>
          <a:prstGeom prst="rect">
            <a:avLst/>
          </a:prstGeom>
        </p:spPr>
      </p:pic>
      <p:pic>
        <p:nvPicPr>
          <p:cNvPr id="4" name="Picture 3">
            <a:extLst>
              <a:ext uri="{FF2B5EF4-FFF2-40B4-BE49-F238E27FC236}">
                <a16:creationId xmlns="" xmlns:a16="http://schemas.microsoft.com/office/drawing/2014/main" id="{B47CA1EC-78F5-E0FF-C832-3706F2CACC85}"/>
              </a:ext>
            </a:extLst>
          </p:cNvPr>
          <p:cNvPicPr>
            <a:picLocks noChangeAspect="1"/>
          </p:cNvPicPr>
          <p:nvPr/>
        </p:nvPicPr>
        <p:blipFill rotWithShape="1">
          <a:blip r:embed="rId6"/>
          <a:srcRect l="28608" t="3300" r="28943" b="6117"/>
          <a:stretch/>
        </p:blipFill>
        <p:spPr>
          <a:xfrm>
            <a:off x="6895965" y="916308"/>
            <a:ext cx="2732944" cy="3280529"/>
          </a:xfrm>
          <a:prstGeom prst="rect">
            <a:avLst/>
          </a:prstGeom>
        </p:spPr>
      </p:pic>
      <p:pic>
        <p:nvPicPr>
          <p:cNvPr id="7" name="Picture 6">
            <a:extLst>
              <a:ext uri="{FF2B5EF4-FFF2-40B4-BE49-F238E27FC236}">
                <a16:creationId xmlns="" xmlns:a16="http://schemas.microsoft.com/office/drawing/2014/main" id="{B5F2414B-6F57-BFE8-23B3-E955D0335D26}"/>
              </a:ext>
            </a:extLst>
          </p:cNvPr>
          <p:cNvPicPr>
            <a:picLocks noChangeAspect="1"/>
          </p:cNvPicPr>
          <p:nvPr/>
        </p:nvPicPr>
        <p:blipFill rotWithShape="1">
          <a:blip r:embed="rId7"/>
          <a:srcRect l="12296" t="3300" r="12317" b="5842"/>
          <a:stretch/>
        </p:blipFill>
        <p:spPr>
          <a:xfrm>
            <a:off x="1348034" y="3933769"/>
            <a:ext cx="4101945" cy="2780909"/>
          </a:xfrm>
          <a:prstGeom prst="rect">
            <a:avLst/>
          </a:prstGeom>
        </p:spPr>
      </p:pic>
      <p:sp>
        <p:nvSpPr>
          <p:cNvPr id="9" name="TextBox 8">
            <a:extLst>
              <a:ext uri="{FF2B5EF4-FFF2-40B4-BE49-F238E27FC236}">
                <a16:creationId xmlns="" xmlns:a16="http://schemas.microsoft.com/office/drawing/2014/main" id="{CF875B0E-D3B1-41DE-9EC2-2ACE87A7E09E}"/>
              </a:ext>
            </a:extLst>
          </p:cNvPr>
          <p:cNvSpPr txBox="1"/>
          <p:nvPr/>
        </p:nvSpPr>
        <p:spPr>
          <a:xfrm>
            <a:off x="176935" y="800134"/>
            <a:ext cx="6094428"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How objects were detected:</a:t>
            </a:r>
          </a:p>
        </p:txBody>
      </p:sp>
    </p:spTree>
    <p:extLst>
      <p:ext uri="{BB962C8B-B14F-4D97-AF65-F5344CB8AC3E}">
        <p14:creationId xmlns="" xmlns:p14="http://schemas.microsoft.com/office/powerpoint/2010/main" val="261850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14</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pic>
        <p:nvPicPr>
          <p:cNvPr id="5" name="Picture 4">
            <a:extLst>
              <a:ext uri="{FF2B5EF4-FFF2-40B4-BE49-F238E27FC236}">
                <a16:creationId xmlns="" xmlns:a16="http://schemas.microsoft.com/office/drawing/2014/main" id="{8D4FF86C-2F08-BD32-2C01-E63711B80ED2}"/>
              </a:ext>
            </a:extLst>
          </p:cNvPr>
          <p:cNvPicPr>
            <a:picLocks noChangeAspect="1"/>
          </p:cNvPicPr>
          <p:nvPr/>
        </p:nvPicPr>
        <p:blipFill rotWithShape="1">
          <a:blip r:embed="rId4">
            <a:extLst>
              <a:ext uri="{28A0092B-C50C-407E-A947-70E740481C1C}">
                <a14:useLocalDpi xmlns="" xmlns:a14="http://schemas.microsoft.com/office/drawing/2010/main" val="0"/>
              </a:ext>
            </a:extLst>
          </a:blip>
          <a:srcRect l="34231" t="12308" r="7436" b="35726"/>
          <a:stretch/>
        </p:blipFill>
        <p:spPr bwMode="auto">
          <a:xfrm>
            <a:off x="393687" y="1614897"/>
            <a:ext cx="5319418" cy="2664872"/>
          </a:xfrm>
          <a:prstGeom prst="rect">
            <a:avLst/>
          </a:prstGeom>
          <a:noFill/>
          <a:ln>
            <a:noFill/>
          </a:ln>
          <a:extLst>
            <a:ext uri="{53640926-AAD7-44D8-BBD7-CCE9431645EC}">
              <a14:shadowObscured xmlns="" xmlns:a14="http://schemas.microsoft.com/office/drawing/2010/main"/>
            </a:ext>
          </a:extLst>
        </p:spPr>
      </p:pic>
      <p:pic>
        <p:nvPicPr>
          <p:cNvPr id="6" name="Picture 5">
            <a:extLst>
              <a:ext uri="{FF2B5EF4-FFF2-40B4-BE49-F238E27FC236}">
                <a16:creationId xmlns="" xmlns:a16="http://schemas.microsoft.com/office/drawing/2014/main" id="{141D96F8-6773-1B4D-F7C7-4BAD5358D608}"/>
              </a:ext>
            </a:extLst>
          </p:cNvPr>
          <p:cNvPicPr>
            <a:picLocks noChangeAspect="1"/>
          </p:cNvPicPr>
          <p:nvPr/>
        </p:nvPicPr>
        <p:blipFill rotWithShape="1">
          <a:blip r:embed="rId5">
            <a:extLst>
              <a:ext uri="{28A0092B-C50C-407E-A947-70E740481C1C}">
                <a14:useLocalDpi xmlns="" xmlns:a14="http://schemas.microsoft.com/office/drawing/2010/main" val="0"/>
              </a:ext>
            </a:extLst>
          </a:blip>
          <a:srcRect l="34617" t="11168" r="6538" b="33447"/>
          <a:stretch/>
        </p:blipFill>
        <p:spPr bwMode="auto">
          <a:xfrm>
            <a:off x="6011783" y="3026279"/>
            <a:ext cx="5422690" cy="2870964"/>
          </a:xfrm>
          <a:prstGeom prst="rect">
            <a:avLst/>
          </a:prstGeom>
          <a:noFill/>
          <a:ln>
            <a:noFill/>
          </a:ln>
          <a:extLst>
            <a:ext uri="{53640926-AAD7-44D8-BBD7-CCE9431645EC}">
              <a14:shadowObscured xmlns="" xmlns:a14="http://schemas.microsoft.com/office/drawing/2010/main"/>
            </a:ext>
          </a:extLst>
        </p:spPr>
      </p:pic>
      <p:sp>
        <p:nvSpPr>
          <p:cNvPr id="10" name="TextBox 9">
            <a:extLst>
              <a:ext uri="{FF2B5EF4-FFF2-40B4-BE49-F238E27FC236}">
                <a16:creationId xmlns="" xmlns:a16="http://schemas.microsoft.com/office/drawing/2014/main" id="{C81E60E5-7E9C-A785-8872-09DD7D10A85A}"/>
              </a:ext>
            </a:extLst>
          </p:cNvPr>
          <p:cNvSpPr txBox="1"/>
          <p:nvPr/>
        </p:nvSpPr>
        <p:spPr>
          <a:xfrm>
            <a:off x="235670" y="916308"/>
            <a:ext cx="3007150"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 look at the Excel sheets:</a:t>
            </a:r>
          </a:p>
        </p:txBody>
      </p:sp>
    </p:spTree>
    <p:extLst>
      <p:ext uri="{BB962C8B-B14F-4D97-AF65-F5344CB8AC3E}">
        <p14:creationId xmlns="" xmlns:p14="http://schemas.microsoft.com/office/powerpoint/2010/main" val="11054689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15</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3" name="TextBox 2">
            <a:extLst>
              <a:ext uri="{FF2B5EF4-FFF2-40B4-BE49-F238E27FC236}">
                <a16:creationId xmlns="" xmlns:a16="http://schemas.microsoft.com/office/drawing/2014/main" id="{8244D046-C316-4101-FDC3-8529B0FA796A}"/>
              </a:ext>
            </a:extLst>
          </p:cNvPr>
          <p:cNvSpPr txBox="1"/>
          <p:nvPr/>
        </p:nvSpPr>
        <p:spPr>
          <a:xfrm>
            <a:off x="437561" y="916308"/>
            <a:ext cx="2183090" cy="584775"/>
          </a:xfrm>
          <a:prstGeom prst="rect">
            <a:avLst/>
          </a:prstGeom>
          <a:noFill/>
        </p:spPr>
        <p:txBody>
          <a:bodyPr wrap="square">
            <a:spAutoFit/>
          </a:bodyPr>
          <a:lstStyle/>
          <a:p>
            <a:r>
              <a:rPr lang="en-US" sz="3200" b="1" i="0" u="none" strike="noStrike" cap="none" dirty="0">
                <a:solidFill>
                  <a:srgbClr val="C00000"/>
                </a:solidFill>
                <a:latin typeface="Times New Roman" panose="02020603050405020304" pitchFamily="18" charset="0"/>
                <a:ea typeface="Georgia"/>
                <a:cs typeface="Times New Roman" panose="02020603050405020304" pitchFamily="18" charset="0"/>
                <a:sym typeface="Georgia"/>
              </a:rPr>
              <a:t>Conclusion</a:t>
            </a:r>
            <a:endParaRPr lang="en-IN" sz="3200" b="1" dirty="0">
              <a:solidFill>
                <a:srgbClr val="C0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F9BE8384-A5EE-7D9E-6C02-25D7535BC117}"/>
              </a:ext>
            </a:extLst>
          </p:cNvPr>
          <p:cNvSpPr txBox="1"/>
          <p:nvPr/>
        </p:nvSpPr>
        <p:spPr>
          <a:xfrm>
            <a:off x="463859" y="1815147"/>
            <a:ext cx="10722301" cy="1477328"/>
          </a:xfrm>
          <a:prstGeom prst="rect">
            <a:avLst/>
          </a:prstGeom>
          <a:noFill/>
        </p:spPr>
        <p:txBody>
          <a:bodyPr wrap="square">
            <a:spAutoFit/>
          </a:bodyPr>
          <a:lstStyle/>
          <a:p>
            <a:r>
              <a:rPr lang="en-US" sz="1800" b="0" i="0" dirty="0">
                <a:solidFill>
                  <a:schemeClr val="tx1"/>
                </a:solidFill>
                <a:effectLst/>
                <a:latin typeface="Times New Roman" panose="02020603050405020304" pitchFamily="18" charset="0"/>
                <a:cs typeface="Times New Roman" panose="02020603050405020304" pitchFamily="18" charset="0"/>
              </a:rPr>
              <a:t>T</a:t>
            </a:r>
            <a:r>
              <a:rPr lang="en-US" sz="1800" dirty="0">
                <a:solidFill>
                  <a:srgbClr val="333333"/>
                </a:solidFill>
                <a:effectLst/>
                <a:latin typeface="Times New Roman" panose="02020603050405020304" pitchFamily="18" charset="0"/>
                <a:ea typeface="Times New Roman" panose="02020603050405020304" pitchFamily="18" charset="0"/>
              </a:rPr>
              <a:t>he progression in science &amp; technology development is an unstoppable process. Now &amp; then evolution changing technologies are being invented. We can’t imagine the upcoming future in which technology may occupy each &amp; every place. This innovative project idea can be used is places like shopping complexes, supermarkets &amp; malls to purchase the products.</a:t>
            </a:r>
            <a:endParaRPr lang="en-IN" sz="1800" dirty="0">
              <a:effectLst/>
              <a:latin typeface="Times New Roman" panose="02020603050405020304" pitchFamily="18" charset="0"/>
              <a:ea typeface="Times New Roman" panose="02020603050405020304" pitchFamily="18" charset="0"/>
            </a:endParaRPr>
          </a:p>
          <a:p>
            <a:pPr algn="l"/>
            <a:endParaRPr lang="en-US" sz="1800" b="0" i="0" dirty="0">
              <a:solidFill>
                <a:schemeClr val="tx1"/>
              </a:solidFill>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 xmlns:a16="http://schemas.microsoft.com/office/drawing/2014/main" id="{03EF45A6-894E-4A07-D53F-E7E195C60A09}"/>
              </a:ext>
            </a:extLst>
          </p:cNvPr>
          <p:cNvPicPr>
            <a:picLocks noChangeAspect="1"/>
          </p:cNvPicPr>
          <p:nvPr/>
        </p:nvPicPr>
        <p:blipFill>
          <a:blip r:embed="rId4"/>
          <a:stretch>
            <a:fillRect/>
          </a:stretch>
        </p:blipFill>
        <p:spPr>
          <a:xfrm>
            <a:off x="331261" y="3434771"/>
            <a:ext cx="3265257" cy="2000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 xmlns:a16="http://schemas.microsoft.com/office/drawing/2014/main" id="{8CBB0C83-B950-8EDC-6AC1-B4E0C3CB305C}"/>
              </a:ext>
            </a:extLst>
          </p:cNvPr>
          <p:cNvPicPr>
            <a:picLocks noChangeAspect="1"/>
          </p:cNvPicPr>
          <p:nvPr/>
        </p:nvPicPr>
        <p:blipFill>
          <a:blip r:embed="rId5"/>
          <a:stretch>
            <a:fillRect/>
          </a:stretch>
        </p:blipFill>
        <p:spPr>
          <a:xfrm>
            <a:off x="3992688" y="3418394"/>
            <a:ext cx="3000469" cy="2000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 xmlns:a16="http://schemas.microsoft.com/office/drawing/2014/main" id="{564604E0-EB88-4215-BA9C-A760C3752ADB}"/>
              </a:ext>
            </a:extLst>
          </p:cNvPr>
          <p:cNvPicPr>
            <a:picLocks noChangeAspect="1"/>
          </p:cNvPicPr>
          <p:nvPr/>
        </p:nvPicPr>
        <p:blipFill>
          <a:blip r:embed="rId6"/>
          <a:stretch>
            <a:fillRect/>
          </a:stretch>
        </p:blipFill>
        <p:spPr>
          <a:xfrm>
            <a:off x="7511875" y="3429000"/>
            <a:ext cx="3674285" cy="2066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4065216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16</a:t>
            </a:fld>
            <a:endParaRPr/>
          </a:p>
        </p:txBody>
      </p:sp>
      <p:sp>
        <p:nvSpPr>
          <p:cNvPr id="147" name="Google Shape;147;p18"/>
          <p:cNvSpPr txBox="1"/>
          <p:nvPr/>
        </p:nvSpPr>
        <p:spPr>
          <a:xfrm>
            <a:off x="1295400" y="692951"/>
            <a:ext cx="9525000" cy="847846"/>
          </a:xfrm>
          <a:prstGeom prst="rect">
            <a:avLst/>
          </a:prstGeom>
          <a:noFill/>
          <a:ln>
            <a:noFill/>
          </a:ln>
        </p:spPr>
        <p:txBody>
          <a:bodyPr spcFirstLastPara="1" wrap="square" lIns="92075" tIns="46025" rIns="92075" bIns="46025" anchor="b" anchorCtr="0">
            <a:noAutofit/>
          </a:bodyPr>
          <a:lstStyle/>
          <a:p>
            <a:pPr marL="0" marR="0" lvl="0" indent="0" algn="r" rtl="0">
              <a:lnSpc>
                <a:spcPct val="100000"/>
              </a:lnSpc>
              <a:spcBef>
                <a:spcPts val="0"/>
              </a:spcBef>
              <a:spcAft>
                <a:spcPts val="0"/>
              </a:spcAft>
              <a:buClr>
                <a:srgbClr val="000000"/>
              </a:buClr>
              <a:buSzPts val="3600"/>
              <a:buFont typeface="Arial"/>
              <a:buNone/>
            </a:pPr>
            <a:r>
              <a:rPr lang="en-US" sz="3600" b="0" i="0" u="none" strike="noStrike" cap="none">
                <a:solidFill>
                  <a:srgbClr val="C00000"/>
                </a:solidFill>
                <a:latin typeface="Georgia"/>
                <a:ea typeface="Georgia"/>
                <a:cs typeface="Georgia"/>
                <a:sym typeface="Georgia"/>
              </a:rPr>
              <a:t>References</a:t>
            </a:r>
            <a:endParaRPr sz="1400" b="0" i="0" u="none" strike="noStrike" cap="none">
              <a:solidFill>
                <a:srgbClr val="000000"/>
              </a:solidFill>
              <a:latin typeface="Arial"/>
              <a:ea typeface="Arial"/>
              <a:cs typeface="Arial"/>
              <a:sym typeface="Arial"/>
            </a:endParaRPr>
          </a:p>
        </p:txBody>
      </p:sp>
      <p:sp>
        <p:nvSpPr>
          <p:cNvPr id="148" name="Google Shape;148;p18"/>
          <p:cNvSpPr txBox="1"/>
          <p:nvPr/>
        </p:nvSpPr>
        <p:spPr>
          <a:xfrm>
            <a:off x="841341" y="1997997"/>
            <a:ext cx="10235153" cy="3901154"/>
          </a:xfrm>
          <a:prstGeom prst="rect">
            <a:avLst/>
          </a:prstGeom>
          <a:noFill/>
          <a:ln>
            <a:noFill/>
          </a:ln>
        </p:spPr>
        <p:txBody>
          <a:bodyPr spcFirstLastPara="1" wrap="square" lIns="92075" tIns="46025" rIns="92075" bIns="46025" anchor="t" anchorCtr="0">
            <a:noAutofit/>
          </a:bodyPr>
          <a:lstStyle/>
          <a:p>
            <a:pPr marL="342900" marR="0" lvl="0" indent="-342900" algn="just" rtl="0">
              <a:lnSpc>
                <a:spcPct val="150000"/>
              </a:lnSpc>
              <a:spcBef>
                <a:spcPts val="0"/>
              </a:spcBef>
              <a:spcAft>
                <a:spcPts val="0"/>
              </a:spcAft>
              <a:buClr>
                <a:srgbClr val="D34817"/>
              </a:buClr>
              <a:buSzPts val="1400"/>
              <a:buFont typeface="Calibri"/>
              <a:buAutoNum type="arabicPeriod"/>
            </a:pPr>
            <a:endPar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endParaRPr>
          </a:p>
          <a:p>
            <a:pPr marL="342900" marR="0" lvl="0" indent="-342900" algn="just" rtl="0">
              <a:lnSpc>
                <a:spcPct val="150000"/>
              </a:lnSpc>
              <a:spcBef>
                <a:spcPts val="0"/>
              </a:spcBef>
              <a:spcAft>
                <a:spcPts val="0"/>
              </a:spcAft>
              <a:buClr>
                <a:srgbClr val="D34817"/>
              </a:buClr>
              <a:buSzPts val="1400"/>
              <a:buFont typeface="Calibri"/>
              <a:buAutoNum type="arabicPeriod"/>
            </a:pPr>
            <a:r>
              <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hlinkClick r:id="rId3"/>
              </a:rPr>
              <a:t>https://www.fritz.ai/object-detection/#:~:text=Object%20detection%20is%20a%20computer,all%20while%20accurately%20labeling%20them</a:t>
            </a:r>
            <a:r>
              <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rPr>
              <a:t>.</a:t>
            </a:r>
          </a:p>
          <a:p>
            <a:pPr marL="342900" marR="0" lvl="0" indent="-342900" algn="just" rtl="0">
              <a:lnSpc>
                <a:spcPct val="150000"/>
              </a:lnSpc>
              <a:spcBef>
                <a:spcPts val="0"/>
              </a:spcBef>
              <a:spcAft>
                <a:spcPts val="0"/>
              </a:spcAft>
              <a:buClr>
                <a:srgbClr val="D34817"/>
              </a:buClr>
              <a:buSzPts val="1400"/>
              <a:buFont typeface="Calibri"/>
              <a:buAutoNum type="arabicPeriod"/>
            </a:pPr>
            <a:r>
              <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hlinkClick r:id="rId4"/>
              </a:rPr>
              <a:t>https://in.mathworks.com/discovery/object-detection.html</a:t>
            </a:r>
            <a:endParaRPr lang="en-US" sz="1600" dirty="0">
              <a:latin typeface="Times New Roman" panose="02020603050405020304" pitchFamily="18" charset="0"/>
              <a:ea typeface="Georgia"/>
              <a:cs typeface="Times New Roman" panose="02020603050405020304" pitchFamily="18" charset="0"/>
              <a:sym typeface="Georgia"/>
            </a:endParaRPr>
          </a:p>
          <a:p>
            <a:pPr marL="342900" marR="0" lvl="0" indent="-342900" algn="just" rtl="0">
              <a:lnSpc>
                <a:spcPct val="150000"/>
              </a:lnSpc>
              <a:spcBef>
                <a:spcPts val="0"/>
              </a:spcBef>
              <a:spcAft>
                <a:spcPts val="0"/>
              </a:spcAft>
              <a:buClr>
                <a:srgbClr val="D34817"/>
              </a:buClr>
              <a:buSzPts val="1400"/>
              <a:buFont typeface="Calibri"/>
              <a:buAutoNum type="arabicPeriod"/>
            </a:pPr>
            <a:r>
              <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hlinkClick r:id="rId5"/>
              </a:rPr>
              <a:t>https://machinelearningmastery.com/object-recognition-with-deep-learning/</a:t>
            </a:r>
            <a:endPar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endParaRPr>
          </a:p>
          <a:p>
            <a:pPr marL="342900" marR="0" lvl="0" indent="-342900" algn="just" rtl="0">
              <a:lnSpc>
                <a:spcPct val="150000"/>
              </a:lnSpc>
              <a:spcBef>
                <a:spcPts val="0"/>
              </a:spcBef>
              <a:spcAft>
                <a:spcPts val="0"/>
              </a:spcAft>
              <a:buClr>
                <a:srgbClr val="D34817"/>
              </a:buClr>
              <a:buSzPts val="1400"/>
              <a:buFont typeface="Calibri"/>
              <a:buAutoNum type="arabicPeriod"/>
            </a:pPr>
            <a:r>
              <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hlinkClick r:id="rId6"/>
              </a:rPr>
              <a:t>https://towardsdatascience.com/object-detection-with-10-lines-of-code-d6cb4d86f606</a:t>
            </a:r>
            <a:endParaRPr lang="en-US" sz="1600" dirty="0">
              <a:latin typeface="Times New Roman" panose="02020603050405020304" pitchFamily="18" charset="0"/>
              <a:ea typeface="Georgia"/>
              <a:cs typeface="Times New Roman" panose="02020603050405020304" pitchFamily="18" charset="0"/>
              <a:sym typeface="Georgia"/>
            </a:endParaRPr>
          </a:p>
          <a:p>
            <a:pPr marL="342900" marR="0" lvl="0" indent="-342900" algn="just" rtl="0">
              <a:lnSpc>
                <a:spcPct val="150000"/>
              </a:lnSpc>
              <a:spcBef>
                <a:spcPts val="0"/>
              </a:spcBef>
              <a:spcAft>
                <a:spcPts val="0"/>
              </a:spcAft>
              <a:buClr>
                <a:srgbClr val="D34817"/>
              </a:buClr>
              <a:buSzPts val="1400"/>
              <a:buFont typeface="Calibri"/>
              <a:buAutoNum type="arabicPeriod"/>
            </a:pPr>
            <a:r>
              <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hlinkClick r:id="rId7"/>
              </a:rPr>
              <a:t>https://developers.google.com/ml-kit/vision/object-detection</a:t>
            </a:r>
            <a:endPar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endParaRPr>
          </a:p>
          <a:p>
            <a:pPr marL="342900" marR="0" lvl="0" indent="-342900" algn="just" rtl="0">
              <a:lnSpc>
                <a:spcPct val="150000"/>
              </a:lnSpc>
              <a:spcBef>
                <a:spcPts val="0"/>
              </a:spcBef>
              <a:spcAft>
                <a:spcPts val="0"/>
              </a:spcAft>
              <a:buClr>
                <a:srgbClr val="D34817"/>
              </a:buClr>
              <a:buSzPts val="1400"/>
              <a:buFont typeface="Calibri"/>
              <a:buAutoNum type="arabicPeriod"/>
            </a:pPr>
            <a:r>
              <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hlinkClick r:id="rId8"/>
              </a:rPr>
              <a:t>https://www.v7labs.com/blog/object-detection-guide</a:t>
            </a:r>
            <a:endParaRPr lang="en-US" sz="1600" dirty="0">
              <a:latin typeface="Times New Roman" panose="02020603050405020304" pitchFamily="18" charset="0"/>
              <a:ea typeface="Georgia"/>
              <a:cs typeface="Times New Roman" panose="02020603050405020304" pitchFamily="18" charset="0"/>
              <a:sym typeface="Georgia"/>
            </a:endParaRPr>
          </a:p>
          <a:p>
            <a:pPr marL="342900" marR="0" lvl="0" indent="-342900" algn="just" rtl="0">
              <a:lnSpc>
                <a:spcPct val="150000"/>
              </a:lnSpc>
              <a:spcBef>
                <a:spcPts val="0"/>
              </a:spcBef>
              <a:spcAft>
                <a:spcPts val="0"/>
              </a:spcAft>
              <a:buClr>
                <a:srgbClr val="D34817"/>
              </a:buClr>
              <a:buSzPts val="1400"/>
              <a:buFont typeface="Calibri"/>
              <a:buAutoNum type="arabicPeriod"/>
            </a:pPr>
            <a:endParaRPr lang="en-US" sz="1600" b="0" i="0" u="none" strike="noStrike" cap="none" dirty="0">
              <a:solidFill>
                <a:srgbClr val="000000"/>
              </a:solidFill>
              <a:latin typeface="Times New Roman" panose="02020603050405020304" pitchFamily="18" charset="0"/>
              <a:ea typeface="Georgia"/>
              <a:cs typeface="Times New Roman" panose="02020603050405020304" pitchFamily="18" charset="0"/>
              <a:sym typeface="Georgia"/>
            </a:endParaRPr>
          </a:p>
          <a:p>
            <a:pPr marL="342900" marR="0" lvl="0" indent="-254000" algn="just" rtl="0">
              <a:lnSpc>
                <a:spcPct val="100000"/>
              </a:lnSpc>
              <a:spcBef>
                <a:spcPts val="280"/>
              </a:spcBef>
              <a:spcAft>
                <a:spcPts val="0"/>
              </a:spcAft>
              <a:buClr>
                <a:srgbClr val="D34817"/>
              </a:buClr>
              <a:buSzPts val="1400"/>
              <a:buFont typeface="Calibri"/>
              <a:buNone/>
            </a:pPr>
            <a:endParaRPr lang="en-US" sz="1400" b="0" i="0" u="none" strike="noStrike" cap="none" dirty="0">
              <a:solidFill>
                <a:srgbClr val="000000"/>
              </a:solidFill>
              <a:latin typeface="Georgia"/>
              <a:ea typeface="Georgia"/>
              <a:cs typeface="Georgia"/>
              <a:sym typeface="Georgia"/>
            </a:endParaRPr>
          </a:p>
          <a:p>
            <a:pPr marL="342900" marR="0" lvl="0" indent="-254000" algn="just" rtl="0">
              <a:lnSpc>
                <a:spcPct val="100000"/>
              </a:lnSpc>
              <a:spcBef>
                <a:spcPts val="280"/>
              </a:spcBef>
              <a:spcAft>
                <a:spcPts val="0"/>
              </a:spcAft>
              <a:buClr>
                <a:srgbClr val="D34817"/>
              </a:buClr>
              <a:buSzPts val="1400"/>
              <a:buFont typeface="Calibri"/>
              <a:buNone/>
            </a:pPr>
            <a:endParaRPr lang="en-US" sz="1400" b="0" i="0" u="none" strike="noStrike" cap="none" dirty="0">
              <a:solidFill>
                <a:srgbClr val="000000"/>
              </a:solidFill>
              <a:latin typeface="Georgia"/>
              <a:ea typeface="Georgia"/>
              <a:cs typeface="Georgia"/>
              <a:sym typeface="Georgia"/>
            </a:endParaRPr>
          </a:p>
        </p:txBody>
      </p:sp>
      <p:grpSp>
        <p:nvGrpSpPr>
          <p:cNvPr id="149" name="Google Shape;149;p18"/>
          <p:cNvGrpSpPr/>
          <p:nvPr/>
        </p:nvGrpSpPr>
        <p:grpSpPr>
          <a:xfrm>
            <a:off x="0" y="304800"/>
            <a:ext cx="12192000" cy="381000"/>
            <a:chOff x="0" y="304800"/>
            <a:chExt cx="8229600" cy="381000"/>
          </a:xfrm>
        </p:grpSpPr>
        <p:sp>
          <p:nvSpPr>
            <p:cNvPr id="150" name="Google Shape;150;p18"/>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18"/>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52" name="Google Shape;152;p18" descr="C:\Users\admin\Downloads\banasthali_logo.png"/>
          <p:cNvPicPr preferRelativeResize="0"/>
          <p:nvPr/>
        </p:nvPicPr>
        <p:blipFill rotWithShape="1">
          <a:blip r:embed="rId9">
            <a:alphaModFix/>
          </a:blip>
          <a:srcRect/>
          <a:stretch/>
        </p:blipFill>
        <p:spPr>
          <a:xfrm>
            <a:off x="11186160" y="85082"/>
            <a:ext cx="1005840" cy="829318"/>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17</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2" name="Rectangle 1">
            <a:extLst>
              <a:ext uri="{FF2B5EF4-FFF2-40B4-BE49-F238E27FC236}">
                <a16:creationId xmlns="" xmlns:a16="http://schemas.microsoft.com/office/drawing/2014/main" id="{0C5E629C-229D-C9AB-BFC1-2C6D70AB2B4B}"/>
              </a:ext>
            </a:extLst>
          </p:cNvPr>
          <p:cNvSpPr/>
          <p:nvPr/>
        </p:nvSpPr>
        <p:spPr>
          <a:xfrm>
            <a:off x="3148720" y="2967335"/>
            <a:ext cx="5894563" cy="1569660"/>
          </a:xfrm>
          <a:prstGeom prst="rect">
            <a:avLst/>
          </a:prstGeom>
          <a:noFill/>
        </p:spPr>
        <p:txBody>
          <a:bodyPr wrap="none" lIns="91440" tIns="45720" rIns="91440" bIns="45720">
            <a:spAutoFit/>
          </a:bodyPr>
          <a:lstStyle/>
          <a:p>
            <a:pPr algn="ct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 xmlns:p14="http://schemas.microsoft.com/office/powerpoint/2010/main" val="776256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pSp>
        <p:nvGrpSpPr>
          <p:cNvPr id="101" name="Google Shape;101;p14"/>
          <p:cNvGrpSpPr/>
          <p:nvPr/>
        </p:nvGrpSpPr>
        <p:grpSpPr>
          <a:xfrm>
            <a:off x="0" y="304800"/>
            <a:ext cx="12192000" cy="381000"/>
            <a:chOff x="0" y="304800"/>
            <a:chExt cx="8229600" cy="381000"/>
          </a:xfrm>
        </p:grpSpPr>
        <p:sp>
          <p:nvSpPr>
            <p:cNvPr id="102" name="Google Shape;102;p14"/>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14"/>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4" name="Google Shape;104;p14"/>
          <p:cNvSpPr txBox="1"/>
          <p:nvPr/>
        </p:nvSpPr>
        <p:spPr>
          <a:xfrm>
            <a:off x="762000" y="1536690"/>
            <a:ext cx="10820400" cy="5060950"/>
          </a:xfrm>
          <a:prstGeom prst="rect">
            <a:avLst/>
          </a:prstGeom>
          <a:noFill/>
          <a:ln>
            <a:noFill/>
          </a:ln>
        </p:spPr>
        <p:txBody>
          <a:bodyPr spcFirstLastPara="1" wrap="square" lIns="92075" tIns="46025" rIns="92075" bIns="46025" anchor="t" anchorCtr="0">
            <a:noAutofit/>
          </a:bodyPr>
          <a:lstStyle/>
          <a:p>
            <a:pPr marL="342900" marR="0" lvl="0" indent="-342900" algn="l" rtl="0">
              <a:lnSpc>
                <a:spcPct val="200000"/>
              </a:lnSpc>
              <a:spcBef>
                <a:spcPts val="0"/>
              </a:spcBef>
              <a:spcAft>
                <a:spcPts val="0"/>
              </a:spcAft>
              <a:buClr>
                <a:srgbClr val="D34817"/>
              </a:buClr>
              <a:buSzPts val="1800"/>
              <a:buFont typeface="Wingdings" panose="05000000000000000000" pitchFamily="2" charset="2"/>
              <a:buChar char="Ø"/>
            </a:pPr>
            <a:r>
              <a:rPr lang="en-US" sz="2000" b="0" i="0" u="none" strike="noStrike" cap="none" dirty="0">
                <a:solidFill>
                  <a:srgbClr val="000000"/>
                </a:solidFill>
                <a:latin typeface="Georgia"/>
                <a:ea typeface="Georgia"/>
                <a:cs typeface="Georgia"/>
                <a:sym typeface="Georgia"/>
              </a:rPr>
              <a:t>Introduction </a:t>
            </a:r>
          </a:p>
          <a:p>
            <a:pPr marL="342900" marR="0" lvl="0" indent="-342900" algn="l" rtl="0">
              <a:lnSpc>
                <a:spcPct val="200000"/>
              </a:lnSpc>
              <a:spcBef>
                <a:spcPts val="0"/>
              </a:spcBef>
              <a:spcAft>
                <a:spcPts val="0"/>
              </a:spcAft>
              <a:buClr>
                <a:srgbClr val="D34817"/>
              </a:buClr>
              <a:buSzPts val="1800"/>
              <a:buFont typeface="Wingdings" panose="05000000000000000000" pitchFamily="2" charset="2"/>
              <a:buChar char="Ø"/>
            </a:pPr>
            <a:r>
              <a:rPr lang="en-US" sz="2000" b="0" i="0" u="none" strike="noStrike" cap="none" dirty="0">
                <a:solidFill>
                  <a:srgbClr val="000000"/>
                </a:solidFill>
                <a:latin typeface="Georgia"/>
                <a:ea typeface="Georgia"/>
                <a:cs typeface="Georgia"/>
                <a:sym typeface="Georgia"/>
              </a:rPr>
              <a:t>Problem Description </a:t>
            </a:r>
            <a:endParaRPr sz="1600" b="0" i="0" u="none" strike="noStrike" cap="none" dirty="0">
              <a:solidFill>
                <a:srgbClr val="000000"/>
              </a:solidFill>
              <a:latin typeface="Arial"/>
              <a:ea typeface="Arial"/>
              <a:cs typeface="Arial"/>
              <a:sym typeface="Arial"/>
            </a:endParaRPr>
          </a:p>
          <a:p>
            <a:pPr marL="363538" marR="0" lvl="0" indent="-363538" algn="l" rtl="0">
              <a:lnSpc>
                <a:spcPct val="200000"/>
              </a:lnSpc>
              <a:spcBef>
                <a:spcPts val="960"/>
              </a:spcBef>
              <a:spcAft>
                <a:spcPts val="0"/>
              </a:spcAft>
              <a:buClr>
                <a:srgbClr val="D34817"/>
              </a:buClr>
              <a:buSzPts val="1800"/>
              <a:buFont typeface="Wingdings" panose="05000000000000000000" pitchFamily="2" charset="2"/>
              <a:buChar char="Ø"/>
            </a:pPr>
            <a:r>
              <a:rPr lang="en-IN" sz="2000" b="0" i="0" u="none" strike="noStrike" cap="none" dirty="0">
                <a:solidFill>
                  <a:srgbClr val="000000"/>
                </a:solidFill>
                <a:latin typeface="Georgia"/>
                <a:ea typeface="Georgia"/>
                <a:cs typeface="Georgia"/>
                <a:sym typeface="Georgia"/>
              </a:rPr>
              <a:t>Working Algorithm</a:t>
            </a:r>
          </a:p>
          <a:p>
            <a:pPr marL="363538" marR="0" lvl="0" indent="-363538" algn="l" rtl="0">
              <a:lnSpc>
                <a:spcPct val="200000"/>
              </a:lnSpc>
              <a:spcBef>
                <a:spcPts val="960"/>
              </a:spcBef>
              <a:spcAft>
                <a:spcPts val="0"/>
              </a:spcAft>
              <a:buClr>
                <a:srgbClr val="D34817"/>
              </a:buClr>
              <a:buSzPts val="1800"/>
              <a:buFont typeface="Wingdings" panose="05000000000000000000" pitchFamily="2" charset="2"/>
              <a:buChar char="Ø"/>
            </a:pPr>
            <a:r>
              <a:rPr lang="en-IN" sz="2000" b="0" i="0" u="none" strike="noStrike" cap="none" dirty="0">
                <a:solidFill>
                  <a:srgbClr val="000000"/>
                </a:solidFill>
                <a:latin typeface="Georgia"/>
                <a:ea typeface="Arial"/>
                <a:cs typeface="Arial"/>
                <a:sym typeface="Georgia"/>
              </a:rPr>
              <a:t>Working Layout</a:t>
            </a:r>
            <a:endParaRPr sz="1600" b="0" i="0" u="none" strike="noStrike" cap="none" dirty="0">
              <a:solidFill>
                <a:srgbClr val="000000"/>
              </a:solidFill>
              <a:latin typeface="Arial"/>
              <a:ea typeface="Arial"/>
              <a:cs typeface="Arial"/>
              <a:sym typeface="Arial"/>
            </a:endParaRPr>
          </a:p>
          <a:p>
            <a:pPr marL="363538" marR="0" lvl="0" indent="-363538" algn="l" rtl="0">
              <a:lnSpc>
                <a:spcPct val="200000"/>
              </a:lnSpc>
              <a:spcBef>
                <a:spcPts val="960"/>
              </a:spcBef>
              <a:spcAft>
                <a:spcPts val="0"/>
              </a:spcAft>
              <a:buClr>
                <a:srgbClr val="D34817"/>
              </a:buClr>
              <a:buSzPts val="1800"/>
              <a:buFont typeface="Wingdings" panose="05000000000000000000" pitchFamily="2" charset="2"/>
              <a:buChar char="Ø"/>
            </a:pPr>
            <a:r>
              <a:rPr lang="en-US" sz="2000" b="0" i="0" u="none" strike="noStrike" cap="none" dirty="0">
                <a:solidFill>
                  <a:srgbClr val="000000"/>
                </a:solidFill>
                <a:latin typeface="Georgia"/>
                <a:ea typeface="Georgia"/>
                <a:cs typeface="Georgia"/>
                <a:sym typeface="Georgia"/>
              </a:rPr>
              <a:t>Solution Methodology </a:t>
            </a:r>
            <a:endParaRPr sz="1600" b="0" i="0" u="none" strike="noStrike" cap="none" dirty="0">
              <a:solidFill>
                <a:srgbClr val="000000"/>
              </a:solidFill>
              <a:latin typeface="Arial"/>
              <a:ea typeface="Arial"/>
              <a:cs typeface="Arial"/>
              <a:sym typeface="Arial"/>
            </a:endParaRPr>
          </a:p>
          <a:p>
            <a:pPr marL="342900" marR="0" lvl="0" indent="-342900" algn="l" rtl="0">
              <a:lnSpc>
                <a:spcPct val="200000"/>
              </a:lnSpc>
              <a:spcBef>
                <a:spcPts val="960"/>
              </a:spcBef>
              <a:spcAft>
                <a:spcPts val="0"/>
              </a:spcAft>
              <a:buClr>
                <a:srgbClr val="D34817"/>
              </a:buClr>
              <a:buSzPts val="1800"/>
              <a:buFont typeface="Wingdings" panose="05000000000000000000" pitchFamily="2" charset="2"/>
              <a:buChar char="Ø"/>
            </a:pPr>
            <a:r>
              <a:rPr lang="en-US" sz="2000" b="0" i="0" u="none" strike="noStrike" cap="none" dirty="0">
                <a:solidFill>
                  <a:srgbClr val="000000"/>
                </a:solidFill>
                <a:latin typeface="Georgia"/>
                <a:ea typeface="Georgia"/>
                <a:cs typeface="Georgia"/>
                <a:sym typeface="Georgia"/>
              </a:rPr>
              <a:t>Results &amp; Discussions </a:t>
            </a:r>
            <a:endParaRPr sz="1600" b="0" i="0" u="none" strike="noStrike" cap="none" dirty="0">
              <a:solidFill>
                <a:srgbClr val="000000"/>
              </a:solidFill>
              <a:latin typeface="Arial"/>
              <a:ea typeface="Arial"/>
              <a:cs typeface="Arial"/>
              <a:sym typeface="Arial"/>
            </a:endParaRPr>
          </a:p>
          <a:p>
            <a:pPr marL="342900" marR="0" lvl="0" indent="-342900" algn="l" rtl="0">
              <a:lnSpc>
                <a:spcPct val="200000"/>
              </a:lnSpc>
              <a:spcBef>
                <a:spcPts val="960"/>
              </a:spcBef>
              <a:spcAft>
                <a:spcPts val="0"/>
              </a:spcAft>
              <a:buClr>
                <a:srgbClr val="D34817"/>
              </a:buClr>
              <a:buSzPts val="1800"/>
              <a:buFont typeface="Wingdings" panose="05000000000000000000" pitchFamily="2" charset="2"/>
              <a:buChar char="Ø"/>
            </a:pPr>
            <a:r>
              <a:rPr lang="en-US" sz="2000" b="0" i="0" u="none" strike="noStrike" cap="none" dirty="0">
                <a:solidFill>
                  <a:srgbClr val="000000"/>
                </a:solidFill>
                <a:latin typeface="Georgia"/>
                <a:ea typeface="Georgia"/>
                <a:cs typeface="Georgia"/>
                <a:sym typeface="Georgia"/>
              </a:rPr>
              <a:t>Conclusion </a:t>
            </a: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960"/>
              </a:spcBef>
              <a:spcAft>
                <a:spcPts val="0"/>
              </a:spcAft>
              <a:buClr>
                <a:srgbClr val="D34817"/>
              </a:buClr>
              <a:buSzPts val="1800"/>
              <a:buFont typeface="Wingdings" panose="05000000000000000000" pitchFamily="2" charset="2"/>
              <a:buChar char="Ø"/>
            </a:pPr>
            <a:endParaRPr sz="2000" b="0" i="0" u="none" strike="noStrike" cap="none" dirty="0">
              <a:solidFill>
                <a:srgbClr val="000000"/>
              </a:solidFill>
              <a:latin typeface="Georgia"/>
              <a:ea typeface="Georgia"/>
              <a:cs typeface="Georgia"/>
              <a:sym typeface="Georgia"/>
            </a:endParaRPr>
          </a:p>
        </p:txBody>
      </p:sp>
      <p:sp>
        <p:nvSpPr>
          <p:cNvPr id="105" name="Google Shape;105;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a:t>
            </a:fld>
            <a:endParaRPr/>
          </a:p>
        </p:txBody>
      </p:sp>
      <p:sp>
        <p:nvSpPr>
          <p:cNvPr id="106" name="Google Shape;106;p14"/>
          <p:cNvSpPr txBox="1"/>
          <p:nvPr/>
        </p:nvSpPr>
        <p:spPr>
          <a:xfrm>
            <a:off x="609600" y="676917"/>
            <a:ext cx="10668000" cy="699505"/>
          </a:xfrm>
          <a:prstGeom prst="rect">
            <a:avLst/>
          </a:prstGeom>
          <a:noFill/>
          <a:ln>
            <a:noFill/>
          </a:ln>
        </p:spPr>
        <p:txBody>
          <a:bodyPr spcFirstLastPara="1" wrap="square" lIns="92075" tIns="46025" rIns="92075" bIns="46025"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C00000"/>
                </a:solidFill>
                <a:latin typeface="Georgia"/>
                <a:ea typeface="Georgia"/>
                <a:cs typeface="Georgia"/>
                <a:sym typeface="Georgia"/>
              </a:rPr>
              <a:t>Presentation Outlines</a:t>
            </a:r>
            <a:endParaRPr sz="1400" b="1" i="0" u="none" strike="noStrike" cap="none" dirty="0">
              <a:solidFill>
                <a:srgbClr val="000000"/>
              </a:solidFill>
              <a:latin typeface="Arial"/>
              <a:ea typeface="Arial"/>
              <a:cs typeface="Arial"/>
              <a:sym typeface="Arial"/>
            </a:endParaRPr>
          </a:p>
        </p:txBody>
      </p:sp>
      <p:pic>
        <p:nvPicPr>
          <p:cNvPr id="107" name="Google Shape;107;p14"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a:t>
            </a:fld>
            <a:endParaRPr/>
          </a:p>
        </p:txBody>
      </p:sp>
      <p:grpSp>
        <p:nvGrpSpPr>
          <p:cNvPr id="113" name="Google Shape;113;p15"/>
          <p:cNvGrpSpPr/>
          <p:nvPr/>
        </p:nvGrpSpPr>
        <p:grpSpPr>
          <a:xfrm>
            <a:off x="0" y="304800"/>
            <a:ext cx="12192000" cy="381000"/>
            <a:chOff x="0" y="304800"/>
            <a:chExt cx="8229600" cy="381000"/>
          </a:xfrm>
        </p:grpSpPr>
        <p:sp>
          <p:nvSpPr>
            <p:cNvPr id="114" name="Google Shape;114;p15"/>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15"/>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6" name="Google Shape;116;p15"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117" name="Google Shape;117;p15"/>
          <p:cNvSpPr txBox="1"/>
          <p:nvPr/>
        </p:nvSpPr>
        <p:spPr>
          <a:xfrm>
            <a:off x="311085" y="798926"/>
            <a:ext cx="659876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C00000"/>
                </a:solidFill>
                <a:latin typeface="Times New Roman"/>
                <a:ea typeface="Times New Roman"/>
                <a:cs typeface="Times New Roman"/>
                <a:sym typeface="Times New Roman"/>
              </a:rPr>
              <a:t>Introduction</a:t>
            </a:r>
            <a:endParaRPr dirty="0"/>
          </a:p>
        </p:txBody>
      </p:sp>
      <p:sp>
        <p:nvSpPr>
          <p:cNvPr id="118" name="Google Shape;118;p15"/>
          <p:cNvSpPr txBox="1"/>
          <p:nvPr/>
        </p:nvSpPr>
        <p:spPr>
          <a:xfrm>
            <a:off x="589703" y="1383701"/>
            <a:ext cx="10596457" cy="133878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Object detection is a computer vision task that requires object(s) to be detected, localized and classified. </a:t>
            </a:r>
            <a:endParaRPr sz="1800" dirty="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r>
              <a:rPr lang="en-US"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The main aim of the project is to detect all instances of objects from a known class, such as people, grocery items, cars or faces in an image. </a:t>
            </a:r>
            <a:endParaRPr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pic>
        <p:nvPicPr>
          <p:cNvPr id="1026" name="Picture 2" descr="Object detection in a dense scene. | Download Scientific Diagram">
            <a:extLst>
              <a:ext uri="{FF2B5EF4-FFF2-40B4-BE49-F238E27FC236}">
                <a16:creationId xmlns="" xmlns:a16="http://schemas.microsoft.com/office/drawing/2014/main" id="{6E153C6E-AF5F-AB7C-9FD3-D4D92F253FA3}"/>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65517" y="3124806"/>
            <a:ext cx="4496466" cy="2962377"/>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1030" name="Picture 6" descr="Object detection - Wikipedia">
            <a:extLst>
              <a:ext uri="{FF2B5EF4-FFF2-40B4-BE49-F238E27FC236}">
                <a16:creationId xmlns="" xmlns:a16="http://schemas.microsoft.com/office/drawing/2014/main" id="{14119E7E-BAE4-5B5C-8046-4D68F52BE590}"/>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302925" y="3058231"/>
            <a:ext cx="4769000" cy="3067612"/>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4</a:t>
            </a:fld>
            <a:endParaRPr/>
          </a:p>
        </p:txBody>
      </p:sp>
      <p:pic>
        <p:nvPicPr>
          <p:cNvPr id="125" name="Google Shape;125;p16"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126" name="Google Shape;126;p16"/>
          <p:cNvSpPr txBox="1"/>
          <p:nvPr/>
        </p:nvSpPr>
        <p:spPr>
          <a:xfrm>
            <a:off x="260760" y="916308"/>
            <a:ext cx="10925400" cy="37702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222222"/>
                </a:solidFill>
                <a:highlight>
                  <a:srgbClr val="FFFFFF"/>
                </a:highlight>
                <a:latin typeface="Times New Roman"/>
                <a:ea typeface="Times New Roman"/>
                <a:cs typeface="Times New Roman"/>
                <a:sym typeface="Times New Roman"/>
              </a:rPr>
              <a:t>Basic Functions of object detection:</a:t>
            </a:r>
            <a:endParaRPr sz="1800" b="1" dirty="0">
              <a:solidFill>
                <a:srgbClr val="222222"/>
              </a:solidFill>
              <a:highlight>
                <a:srgbClr val="FFFFFF"/>
              </a:highlight>
              <a:latin typeface="Times New Roman"/>
              <a:ea typeface="Times New Roman"/>
              <a:cs typeface="Times New Roman"/>
              <a:sym typeface="Times New Roman"/>
            </a:endParaRPr>
          </a:p>
          <a:p>
            <a:pPr marL="457200" lvl="0" indent="-342900" algn="just" rtl="0">
              <a:lnSpc>
                <a:spcPct val="150000"/>
              </a:lnSpc>
              <a:spcBef>
                <a:spcPts val="1200"/>
              </a:spcBef>
              <a:spcAft>
                <a:spcPts val="0"/>
              </a:spcAft>
              <a:buClr>
                <a:schemeClr val="dk1"/>
              </a:buClr>
              <a:buSzPts val="1800"/>
              <a:buFont typeface="Times New Roman"/>
              <a:buAutoNum type="arabicPeriod"/>
            </a:pPr>
            <a:r>
              <a:rPr lang="en-US" sz="1800" dirty="0">
                <a:solidFill>
                  <a:schemeClr val="dk1"/>
                </a:solidFill>
                <a:latin typeface="Times New Roman"/>
                <a:ea typeface="Times New Roman"/>
                <a:cs typeface="Times New Roman"/>
                <a:sym typeface="Times New Roman"/>
              </a:rPr>
              <a:t>Video Input: It can be a stored video or a real time video.</a:t>
            </a:r>
            <a:endParaRPr sz="1800" dirty="0">
              <a:solidFill>
                <a:schemeClr val="dk1"/>
              </a:solidFill>
              <a:latin typeface="Times New Roman"/>
              <a:ea typeface="Times New Roman"/>
              <a:cs typeface="Times New Roman"/>
              <a:sym typeface="Times New Roman"/>
            </a:endParaRPr>
          </a:p>
          <a:p>
            <a:pPr marL="457200" lvl="0" indent="-342900" algn="l" rtl="0">
              <a:lnSpc>
                <a:spcPct val="150000"/>
              </a:lnSpc>
              <a:spcBef>
                <a:spcPts val="1200"/>
              </a:spcBef>
              <a:spcAft>
                <a:spcPts val="0"/>
              </a:spcAft>
              <a:buClr>
                <a:schemeClr val="dk1"/>
              </a:buClr>
              <a:buSzPts val="1800"/>
              <a:buFont typeface="Times New Roman"/>
              <a:buAutoNum type="arabicPeriod"/>
            </a:pPr>
            <a:r>
              <a:rPr lang="en-US" sz="1800" dirty="0">
                <a:solidFill>
                  <a:schemeClr val="dk1"/>
                </a:solidFill>
                <a:latin typeface="Times New Roman"/>
                <a:ea typeface="Times New Roman"/>
                <a:cs typeface="Times New Roman"/>
                <a:sym typeface="Times New Roman"/>
              </a:rPr>
              <a:t>Pre-processing: It mainly involves temporal and spatial smoothing such as intensity adjustment, removal of noise.</a:t>
            </a:r>
            <a:endParaRPr sz="1800"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US" sz="1800" dirty="0">
                <a:solidFill>
                  <a:schemeClr val="dk1"/>
                </a:solidFill>
                <a:latin typeface="Times New Roman"/>
                <a:ea typeface="Times New Roman"/>
                <a:cs typeface="Times New Roman"/>
                <a:sym typeface="Times New Roman"/>
              </a:rPr>
              <a:t>Object detection: It is the process of change detection and extracts appropriate change for further analysis and qualification.</a:t>
            </a:r>
            <a:endParaRPr sz="1800" dirty="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AutoNum type="arabicPeriod"/>
            </a:pPr>
            <a:r>
              <a:rPr lang="en-US" sz="1800" dirty="0">
                <a:solidFill>
                  <a:schemeClr val="dk1"/>
                </a:solidFill>
                <a:latin typeface="Times New Roman"/>
                <a:ea typeface="Times New Roman"/>
                <a:cs typeface="Times New Roman"/>
                <a:sym typeface="Times New Roman"/>
              </a:rPr>
              <a:t>Post-processing: - Remove false detection caused due to dynamic conditions in the background using morphological and speckle noise removal. </a:t>
            </a:r>
            <a:endParaRPr sz="1800" dirty="0">
              <a:solidFill>
                <a:schemeClr val="dk1"/>
              </a:solidFill>
              <a:latin typeface="Times New Roman"/>
              <a:ea typeface="Times New Roman"/>
              <a:cs typeface="Times New Roman"/>
              <a:sym typeface="Times New Roman"/>
            </a:endParaRPr>
          </a:p>
        </p:txBody>
      </p:sp>
      <p:grpSp>
        <p:nvGrpSpPr>
          <p:cNvPr id="127" name="Google Shape;127;p16"/>
          <p:cNvGrpSpPr/>
          <p:nvPr/>
        </p:nvGrpSpPr>
        <p:grpSpPr>
          <a:xfrm>
            <a:off x="115925" y="384250"/>
            <a:ext cx="11070458" cy="381000"/>
            <a:chOff x="0" y="304800"/>
            <a:chExt cx="8229600" cy="381000"/>
          </a:xfrm>
        </p:grpSpPr>
        <p:sp>
          <p:nvSpPr>
            <p:cNvPr id="128" name="Google Shape;128;p16"/>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6"/>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 name="Rectangle: Rounded Corners 1">
            <a:extLst>
              <a:ext uri="{FF2B5EF4-FFF2-40B4-BE49-F238E27FC236}">
                <a16:creationId xmlns="" xmlns:a16="http://schemas.microsoft.com/office/drawing/2014/main" id="{1D249164-8B18-C838-2DE8-F021AE925188}"/>
              </a:ext>
            </a:extLst>
          </p:cNvPr>
          <p:cNvSpPr/>
          <p:nvPr/>
        </p:nvSpPr>
        <p:spPr>
          <a:xfrm>
            <a:off x="544671" y="5382701"/>
            <a:ext cx="1574276" cy="86244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800" b="1" dirty="0">
                <a:solidFill>
                  <a:schemeClr val="tx1"/>
                </a:solidFill>
                <a:latin typeface="Times New Roman" panose="02020603050405020304" pitchFamily="18" charset="0"/>
                <a:cs typeface="Times New Roman" panose="02020603050405020304" pitchFamily="18" charset="0"/>
              </a:rPr>
              <a:t>Video Input</a:t>
            </a:r>
          </a:p>
        </p:txBody>
      </p:sp>
      <p:sp>
        <p:nvSpPr>
          <p:cNvPr id="3" name="Rectangle: Rounded Corners 2">
            <a:extLst>
              <a:ext uri="{FF2B5EF4-FFF2-40B4-BE49-F238E27FC236}">
                <a16:creationId xmlns="" xmlns:a16="http://schemas.microsoft.com/office/drawing/2014/main" id="{970B89A1-83B0-0966-1B71-62C48F3471AF}"/>
              </a:ext>
            </a:extLst>
          </p:cNvPr>
          <p:cNvSpPr/>
          <p:nvPr/>
        </p:nvSpPr>
        <p:spPr>
          <a:xfrm>
            <a:off x="3695713" y="5382701"/>
            <a:ext cx="1574276" cy="86244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800" b="1" dirty="0">
                <a:solidFill>
                  <a:schemeClr val="tx1"/>
                </a:solidFill>
                <a:latin typeface="Times New Roman" panose="02020603050405020304" pitchFamily="18" charset="0"/>
                <a:cs typeface="Times New Roman" panose="02020603050405020304" pitchFamily="18" charset="0"/>
              </a:rPr>
              <a:t>Pre-processing</a:t>
            </a:r>
          </a:p>
        </p:txBody>
      </p:sp>
      <p:sp>
        <p:nvSpPr>
          <p:cNvPr id="4" name="Rectangle: Rounded Corners 3">
            <a:extLst>
              <a:ext uri="{FF2B5EF4-FFF2-40B4-BE49-F238E27FC236}">
                <a16:creationId xmlns="" xmlns:a16="http://schemas.microsoft.com/office/drawing/2014/main" id="{E7179A3C-BB6A-ECFD-E053-3C9448271E19}"/>
              </a:ext>
            </a:extLst>
          </p:cNvPr>
          <p:cNvSpPr/>
          <p:nvPr/>
        </p:nvSpPr>
        <p:spPr>
          <a:xfrm>
            <a:off x="6868601" y="5382701"/>
            <a:ext cx="1574276" cy="86244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800" b="1" dirty="0">
                <a:solidFill>
                  <a:schemeClr val="tx1"/>
                </a:solidFill>
                <a:latin typeface="Times New Roman" panose="02020603050405020304" pitchFamily="18" charset="0"/>
                <a:cs typeface="Times New Roman" panose="02020603050405020304" pitchFamily="18" charset="0"/>
              </a:rPr>
              <a:t>Object Detection</a:t>
            </a:r>
          </a:p>
        </p:txBody>
      </p:sp>
      <p:sp>
        <p:nvSpPr>
          <p:cNvPr id="5" name="Rectangle: Rounded Corners 4">
            <a:extLst>
              <a:ext uri="{FF2B5EF4-FFF2-40B4-BE49-F238E27FC236}">
                <a16:creationId xmlns="" xmlns:a16="http://schemas.microsoft.com/office/drawing/2014/main" id="{ECF0E7FA-891A-2F43-E4AA-2CFAA689BD4F}"/>
              </a:ext>
            </a:extLst>
          </p:cNvPr>
          <p:cNvSpPr/>
          <p:nvPr/>
        </p:nvSpPr>
        <p:spPr>
          <a:xfrm>
            <a:off x="10041489" y="5382701"/>
            <a:ext cx="1574276" cy="86244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800" b="1" dirty="0">
                <a:solidFill>
                  <a:schemeClr val="tx1"/>
                </a:solidFill>
                <a:latin typeface="Times New Roman" panose="02020603050405020304" pitchFamily="18" charset="0"/>
                <a:cs typeface="Times New Roman" panose="02020603050405020304" pitchFamily="18" charset="0"/>
              </a:rPr>
              <a:t>Post-processing</a:t>
            </a:r>
          </a:p>
        </p:txBody>
      </p:sp>
      <p:sp>
        <p:nvSpPr>
          <p:cNvPr id="6" name="Arrow: Chevron 5">
            <a:extLst>
              <a:ext uri="{FF2B5EF4-FFF2-40B4-BE49-F238E27FC236}">
                <a16:creationId xmlns="" xmlns:a16="http://schemas.microsoft.com/office/drawing/2014/main" id="{B0EC011D-49E5-D1F3-3FF1-845025451734}"/>
              </a:ext>
            </a:extLst>
          </p:cNvPr>
          <p:cNvSpPr/>
          <p:nvPr/>
        </p:nvSpPr>
        <p:spPr>
          <a:xfrm>
            <a:off x="2586819" y="5512266"/>
            <a:ext cx="641022" cy="603316"/>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solidFill>
                <a:schemeClr val="tx1"/>
              </a:solidFill>
            </a:endParaRPr>
          </a:p>
        </p:txBody>
      </p:sp>
      <p:sp>
        <p:nvSpPr>
          <p:cNvPr id="8" name="Arrow: Chevron 7">
            <a:extLst>
              <a:ext uri="{FF2B5EF4-FFF2-40B4-BE49-F238E27FC236}">
                <a16:creationId xmlns="" xmlns:a16="http://schemas.microsoft.com/office/drawing/2014/main" id="{0D7C2700-71CF-BE9D-FCE8-AA6C039DE904}"/>
              </a:ext>
            </a:extLst>
          </p:cNvPr>
          <p:cNvSpPr/>
          <p:nvPr/>
        </p:nvSpPr>
        <p:spPr>
          <a:xfrm>
            <a:off x="8921672" y="5512266"/>
            <a:ext cx="641022" cy="603316"/>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
        <p:nvSpPr>
          <p:cNvPr id="9" name="Arrow: Chevron 8">
            <a:extLst>
              <a:ext uri="{FF2B5EF4-FFF2-40B4-BE49-F238E27FC236}">
                <a16:creationId xmlns="" xmlns:a16="http://schemas.microsoft.com/office/drawing/2014/main" id="{5AF80C0E-47AE-04B5-5704-2AAE31DD4539}"/>
              </a:ext>
            </a:extLst>
          </p:cNvPr>
          <p:cNvSpPr/>
          <p:nvPr/>
        </p:nvSpPr>
        <p:spPr>
          <a:xfrm>
            <a:off x="5748784" y="5512266"/>
            <a:ext cx="641022" cy="603316"/>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5</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140" name="Google Shape;140;p17"/>
          <p:cNvSpPr txBox="1"/>
          <p:nvPr/>
        </p:nvSpPr>
        <p:spPr>
          <a:xfrm>
            <a:off x="401160" y="1382903"/>
            <a:ext cx="10694188" cy="1600408"/>
          </a:xfrm>
          <a:prstGeom prst="rect">
            <a:avLst/>
          </a:prstGeom>
          <a:noFill/>
          <a:ln>
            <a:noFill/>
          </a:ln>
        </p:spPr>
        <p:txBody>
          <a:bodyPr spcFirstLastPara="1" wrap="square" lIns="91425" tIns="91425" rIns="91425" bIns="91425" anchor="t" anchorCtr="0">
            <a:spAutoFit/>
          </a:bodyPr>
          <a:lstStyle/>
          <a:p>
            <a:pPr marL="0" lvl="0" indent="0" algn="just" rtl="0">
              <a:spcBef>
                <a:spcPts val="1200"/>
              </a:spcBef>
              <a:spcAft>
                <a:spcPts val="0"/>
              </a:spcAft>
              <a:buClr>
                <a:schemeClr val="dk1"/>
              </a:buClr>
              <a:buSzPts val="1100"/>
              <a:buFont typeface="Arial"/>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In the modern era, the people have more income to spend and lesser time to spare, so they generally choose supermarkets for grocery and other shopping rather than local shops. </a:t>
            </a:r>
          </a:p>
          <a:p>
            <a:pPr marL="0" lvl="0" indent="0" algn="just" rtl="0">
              <a:spcBef>
                <a:spcPts val="1200"/>
              </a:spcBef>
              <a:spcAft>
                <a:spcPts val="0"/>
              </a:spcAft>
              <a:buClr>
                <a:schemeClr val="dk1"/>
              </a:buClr>
              <a:buSzPts val="1100"/>
              <a:buFont typeface="Arial"/>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The customer is free to choose products from huge available varieties which attract the large customers mainly in big cities so long queues of customers are seen at these stores. </a:t>
            </a:r>
          </a:p>
        </p:txBody>
      </p:sp>
      <p:sp>
        <p:nvSpPr>
          <p:cNvPr id="3" name="TextBox 2">
            <a:extLst>
              <a:ext uri="{FF2B5EF4-FFF2-40B4-BE49-F238E27FC236}">
                <a16:creationId xmlns="" xmlns:a16="http://schemas.microsoft.com/office/drawing/2014/main" id="{DACD897A-F48A-75AB-CBCC-F7670190D1EA}"/>
              </a:ext>
            </a:extLst>
          </p:cNvPr>
          <p:cNvSpPr txBox="1"/>
          <p:nvPr/>
        </p:nvSpPr>
        <p:spPr>
          <a:xfrm>
            <a:off x="401160" y="381000"/>
            <a:ext cx="6094428" cy="925703"/>
          </a:xfrm>
          <a:prstGeom prst="rect">
            <a:avLst/>
          </a:prstGeom>
          <a:noFill/>
        </p:spPr>
        <p:txBody>
          <a:bodyPr wrap="square">
            <a:spAutoFit/>
          </a:bodyPr>
          <a:lstStyle/>
          <a:p>
            <a:pPr marR="0" lvl="0" algn="l" rtl="0">
              <a:lnSpc>
                <a:spcPct val="200000"/>
              </a:lnSpc>
              <a:spcBef>
                <a:spcPts val="960"/>
              </a:spcBef>
              <a:spcAft>
                <a:spcPts val="0"/>
              </a:spcAft>
              <a:buClr>
                <a:srgbClr val="D34817"/>
              </a:buClr>
              <a:buSzPts val="1800"/>
            </a:pPr>
            <a:r>
              <a:rPr lang="en-US" sz="3200" b="1" i="0" u="none" strike="noStrike" cap="none" dirty="0">
                <a:solidFill>
                  <a:srgbClr val="C00000"/>
                </a:solidFill>
                <a:latin typeface="Times New Roman" panose="02020603050405020304" pitchFamily="18" charset="0"/>
                <a:ea typeface="Georgia"/>
                <a:cs typeface="Times New Roman" panose="02020603050405020304" pitchFamily="18" charset="0"/>
                <a:sym typeface="Georgia"/>
              </a:rPr>
              <a:t>Problem Description </a:t>
            </a:r>
            <a:endParaRPr lang="en-US" sz="3200" b="1" i="0" u="none" strike="noStrike" cap="none" dirty="0">
              <a:solidFill>
                <a:srgbClr val="C00000"/>
              </a:solidFill>
              <a:latin typeface="Times New Roman" panose="02020603050405020304" pitchFamily="18" charset="0"/>
              <a:cs typeface="Times New Roman" panose="02020603050405020304" pitchFamily="18" charset="0"/>
              <a:sym typeface="Arial"/>
            </a:endParaRPr>
          </a:p>
        </p:txBody>
      </p:sp>
      <p:pic>
        <p:nvPicPr>
          <p:cNvPr id="1026" name="Picture 2" descr="Supermarket Scanner Recognizes Objects, Makes Barcodes Obsolete #DigInfo -  YouTube">
            <a:extLst>
              <a:ext uri="{FF2B5EF4-FFF2-40B4-BE49-F238E27FC236}">
                <a16:creationId xmlns="" xmlns:a16="http://schemas.microsoft.com/office/drawing/2014/main" id="{1BD38A38-84B6-930F-77C5-8268216CC1B0}"/>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01160" y="3346588"/>
            <a:ext cx="4926948" cy="2771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Grocery Item Detection using TensorFlow Object Detection API | by TARAK  GOPANI | Medium">
            <a:extLst>
              <a:ext uri="{FF2B5EF4-FFF2-40B4-BE49-F238E27FC236}">
                <a16:creationId xmlns="" xmlns:a16="http://schemas.microsoft.com/office/drawing/2014/main" id="{81A4D225-DE02-0E39-8E4B-39E1EF0A2002}"/>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096000" y="3354435"/>
            <a:ext cx="4926948" cy="2771408"/>
          </a:xfrm>
          <a:prstGeom prst="roundRect">
            <a:avLst>
              <a:gd name="adj" fmla="val 4852"/>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6</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3" name="TextBox 2">
            <a:extLst>
              <a:ext uri="{FF2B5EF4-FFF2-40B4-BE49-F238E27FC236}">
                <a16:creationId xmlns="" xmlns:a16="http://schemas.microsoft.com/office/drawing/2014/main" id="{DACD897A-F48A-75AB-CBCC-F7670190D1EA}"/>
              </a:ext>
            </a:extLst>
          </p:cNvPr>
          <p:cNvSpPr txBox="1"/>
          <p:nvPr/>
        </p:nvSpPr>
        <p:spPr>
          <a:xfrm>
            <a:off x="401160" y="381000"/>
            <a:ext cx="6094428" cy="925703"/>
          </a:xfrm>
          <a:prstGeom prst="rect">
            <a:avLst/>
          </a:prstGeom>
          <a:noFill/>
        </p:spPr>
        <p:txBody>
          <a:bodyPr wrap="square">
            <a:spAutoFit/>
          </a:bodyPr>
          <a:lstStyle/>
          <a:p>
            <a:pPr marR="0" lvl="0" algn="l" rtl="0">
              <a:lnSpc>
                <a:spcPct val="200000"/>
              </a:lnSpc>
              <a:spcBef>
                <a:spcPts val="960"/>
              </a:spcBef>
              <a:spcAft>
                <a:spcPts val="0"/>
              </a:spcAft>
              <a:buClr>
                <a:srgbClr val="D34817"/>
              </a:buClr>
              <a:buSzPts val="1800"/>
            </a:pPr>
            <a:r>
              <a:rPr lang="en-US" sz="3200" b="1" i="0" u="none" strike="noStrike" cap="none" dirty="0">
                <a:solidFill>
                  <a:srgbClr val="C00000"/>
                </a:solidFill>
                <a:latin typeface="Times New Roman" panose="02020603050405020304" pitchFamily="18" charset="0"/>
                <a:ea typeface="Georgia"/>
                <a:cs typeface="Times New Roman" panose="02020603050405020304" pitchFamily="18" charset="0"/>
                <a:sym typeface="Georgia"/>
              </a:rPr>
              <a:t>Working Algorithm</a:t>
            </a:r>
            <a:endParaRPr lang="en-US" sz="3200" b="1" i="0" u="none" strike="noStrike" cap="none" dirty="0">
              <a:solidFill>
                <a:srgbClr val="C00000"/>
              </a:solidFill>
              <a:latin typeface="Times New Roman" panose="02020603050405020304" pitchFamily="18" charset="0"/>
              <a:cs typeface="Times New Roman" panose="02020603050405020304" pitchFamily="18" charset="0"/>
              <a:sym typeface="Arial"/>
            </a:endParaRPr>
          </a:p>
        </p:txBody>
      </p:sp>
      <p:sp>
        <p:nvSpPr>
          <p:cNvPr id="4" name="Oval 3">
            <a:extLst>
              <a:ext uri="{FF2B5EF4-FFF2-40B4-BE49-F238E27FC236}">
                <a16:creationId xmlns="" xmlns:a16="http://schemas.microsoft.com/office/drawing/2014/main" id="{04C1C7C1-E3C2-CAA9-B20C-3303704793C4}"/>
              </a:ext>
            </a:extLst>
          </p:cNvPr>
          <p:cNvSpPr/>
          <p:nvPr/>
        </p:nvSpPr>
        <p:spPr>
          <a:xfrm>
            <a:off x="4729114" y="1171509"/>
            <a:ext cx="1443872" cy="5521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Start</a:t>
            </a:r>
          </a:p>
        </p:txBody>
      </p:sp>
      <p:sp>
        <p:nvSpPr>
          <p:cNvPr id="5" name="Parallelogram 4">
            <a:extLst>
              <a:ext uri="{FF2B5EF4-FFF2-40B4-BE49-F238E27FC236}">
                <a16:creationId xmlns="" xmlns:a16="http://schemas.microsoft.com/office/drawing/2014/main" id="{7D3D5CB7-30EA-F648-9185-CC383DB1128E}"/>
              </a:ext>
            </a:extLst>
          </p:cNvPr>
          <p:cNvSpPr/>
          <p:nvPr/>
        </p:nvSpPr>
        <p:spPr>
          <a:xfrm>
            <a:off x="3582971" y="2151639"/>
            <a:ext cx="3582185" cy="475096"/>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Capturing real time video</a:t>
            </a:r>
          </a:p>
        </p:txBody>
      </p:sp>
      <p:sp>
        <p:nvSpPr>
          <p:cNvPr id="6" name="Rectangle 5">
            <a:extLst>
              <a:ext uri="{FF2B5EF4-FFF2-40B4-BE49-F238E27FC236}">
                <a16:creationId xmlns="" xmlns:a16="http://schemas.microsoft.com/office/drawing/2014/main" id="{30B6546D-F4E9-AE92-DF6C-F8FFE939BC9B}"/>
              </a:ext>
            </a:extLst>
          </p:cNvPr>
          <p:cNvSpPr/>
          <p:nvPr/>
        </p:nvSpPr>
        <p:spPr>
          <a:xfrm>
            <a:off x="4185499" y="3094350"/>
            <a:ext cx="2498103" cy="4936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Extracting features</a:t>
            </a:r>
          </a:p>
        </p:txBody>
      </p:sp>
      <p:sp>
        <p:nvSpPr>
          <p:cNvPr id="7" name="Diamond 6">
            <a:extLst>
              <a:ext uri="{FF2B5EF4-FFF2-40B4-BE49-F238E27FC236}">
                <a16:creationId xmlns="" xmlns:a16="http://schemas.microsoft.com/office/drawing/2014/main" id="{F2331CE2-8CC8-D637-6701-2F56D2AFC14C}"/>
              </a:ext>
            </a:extLst>
          </p:cNvPr>
          <p:cNvSpPr/>
          <p:nvPr/>
        </p:nvSpPr>
        <p:spPr>
          <a:xfrm>
            <a:off x="4116371" y="4114526"/>
            <a:ext cx="2498103" cy="1439945"/>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Searching in the database</a:t>
            </a:r>
          </a:p>
        </p:txBody>
      </p:sp>
      <p:sp>
        <p:nvSpPr>
          <p:cNvPr id="8" name="Oval 7">
            <a:extLst>
              <a:ext uri="{FF2B5EF4-FFF2-40B4-BE49-F238E27FC236}">
                <a16:creationId xmlns="" xmlns:a16="http://schemas.microsoft.com/office/drawing/2014/main" id="{F3B4166B-B1E2-70F2-E273-26613EC54354}"/>
              </a:ext>
            </a:extLst>
          </p:cNvPr>
          <p:cNvSpPr/>
          <p:nvPr/>
        </p:nvSpPr>
        <p:spPr>
          <a:xfrm>
            <a:off x="4684335" y="6101486"/>
            <a:ext cx="1362173" cy="557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End</a:t>
            </a:r>
          </a:p>
        </p:txBody>
      </p:sp>
      <p:cxnSp>
        <p:nvCxnSpPr>
          <p:cNvPr id="10" name="Straight Arrow Connector 9">
            <a:extLst>
              <a:ext uri="{FF2B5EF4-FFF2-40B4-BE49-F238E27FC236}">
                <a16:creationId xmlns="" xmlns:a16="http://schemas.microsoft.com/office/drawing/2014/main" id="{0537EFB0-4623-342C-EB1A-4DB52845E6AE}"/>
              </a:ext>
            </a:extLst>
          </p:cNvPr>
          <p:cNvCxnSpPr>
            <a:cxnSpLocks/>
          </p:cNvCxnSpPr>
          <p:nvPr/>
        </p:nvCxnSpPr>
        <p:spPr>
          <a:xfrm>
            <a:off x="5374064" y="1802292"/>
            <a:ext cx="0" cy="33080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 xmlns:a16="http://schemas.microsoft.com/office/drawing/2014/main" id="{BD11AD7C-D011-8E4B-EB89-94BE08E2A517}"/>
              </a:ext>
            </a:extLst>
          </p:cNvPr>
          <p:cNvCxnSpPr>
            <a:cxnSpLocks/>
          </p:cNvCxnSpPr>
          <p:nvPr/>
        </p:nvCxnSpPr>
        <p:spPr>
          <a:xfrm>
            <a:off x="5365423" y="2626735"/>
            <a:ext cx="0" cy="42706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 xmlns:a16="http://schemas.microsoft.com/office/drawing/2014/main" id="{EF6C481C-5919-7B04-C3A3-59A6ECAC773B}"/>
              </a:ext>
            </a:extLst>
          </p:cNvPr>
          <p:cNvCxnSpPr>
            <a:cxnSpLocks/>
          </p:cNvCxnSpPr>
          <p:nvPr/>
        </p:nvCxnSpPr>
        <p:spPr>
          <a:xfrm>
            <a:off x="5374064" y="3587986"/>
            <a:ext cx="0" cy="42706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Connector: Elbow 14">
            <a:extLst>
              <a:ext uri="{FF2B5EF4-FFF2-40B4-BE49-F238E27FC236}">
                <a16:creationId xmlns="" xmlns:a16="http://schemas.microsoft.com/office/drawing/2014/main" id="{41A083EB-ADC4-FB88-EB3F-6F4F56A8603C}"/>
              </a:ext>
            </a:extLst>
          </p:cNvPr>
          <p:cNvCxnSpPr>
            <a:cxnSpLocks/>
            <a:stCxn id="7" idx="1"/>
          </p:cNvCxnSpPr>
          <p:nvPr/>
        </p:nvCxnSpPr>
        <p:spPr>
          <a:xfrm rot="10800000" flipV="1">
            <a:off x="2582945" y="4834498"/>
            <a:ext cx="1533427" cy="458059"/>
          </a:xfrm>
          <a:prstGeom prst="bentConnector3">
            <a:avLst>
              <a:gd name="adj1" fmla="val 1004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 xmlns:a16="http://schemas.microsoft.com/office/drawing/2014/main" id="{9C5D46A2-5BE3-4560-6A64-029A018CF6E9}"/>
              </a:ext>
            </a:extLst>
          </p:cNvPr>
          <p:cNvCxnSpPr>
            <a:cxnSpLocks/>
            <a:stCxn id="7" idx="3"/>
          </p:cNvCxnSpPr>
          <p:nvPr/>
        </p:nvCxnSpPr>
        <p:spPr>
          <a:xfrm>
            <a:off x="6614474" y="4834499"/>
            <a:ext cx="2123126" cy="310237"/>
          </a:xfrm>
          <a:prstGeom prst="bentConnector3">
            <a:avLst>
              <a:gd name="adj1" fmla="val 9972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Parallelogram 27">
            <a:extLst>
              <a:ext uri="{FF2B5EF4-FFF2-40B4-BE49-F238E27FC236}">
                <a16:creationId xmlns="" xmlns:a16="http://schemas.microsoft.com/office/drawing/2014/main" id="{66BCA69C-6815-6E95-B5BA-0F512FFC967A}"/>
              </a:ext>
            </a:extLst>
          </p:cNvPr>
          <p:cNvSpPr/>
          <p:nvPr/>
        </p:nvSpPr>
        <p:spPr>
          <a:xfrm>
            <a:off x="7274246" y="5346550"/>
            <a:ext cx="4308254" cy="1089846"/>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Draw box around the matched object and extract its name in excel sheet along with its price </a:t>
            </a:r>
          </a:p>
        </p:txBody>
      </p:sp>
      <p:sp>
        <p:nvSpPr>
          <p:cNvPr id="29" name="Parallelogram 28">
            <a:extLst>
              <a:ext uri="{FF2B5EF4-FFF2-40B4-BE49-F238E27FC236}">
                <a16:creationId xmlns="" xmlns:a16="http://schemas.microsoft.com/office/drawing/2014/main" id="{32A315C4-4E87-F3F2-8969-0B2AA95268EA}"/>
              </a:ext>
            </a:extLst>
          </p:cNvPr>
          <p:cNvSpPr/>
          <p:nvPr/>
        </p:nvSpPr>
        <p:spPr>
          <a:xfrm>
            <a:off x="1169501" y="5423756"/>
            <a:ext cx="2611227" cy="623623"/>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Times New Roman" panose="02020603050405020304" pitchFamily="18" charset="0"/>
                <a:cs typeface="Times New Roman" panose="02020603050405020304" pitchFamily="18" charset="0"/>
              </a:rPr>
              <a:t>No similar product found!</a:t>
            </a:r>
          </a:p>
        </p:txBody>
      </p:sp>
      <p:sp>
        <p:nvSpPr>
          <p:cNvPr id="46" name="TextBox 45">
            <a:extLst>
              <a:ext uri="{FF2B5EF4-FFF2-40B4-BE49-F238E27FC236}">
                <a16:creationId xmlns="" xmlns:a16="http://schemas.microsoft.com/office/drawing/2014/main" id="{D21415CB-31E2-6F6B-644B-4CC449B47B70}"/>
              </a:ext>
            </a:extLst>
          </p:cNvPr>
          <p:cNvSpPr txBox="1"/>
          <p:nvPr/>
        </p:nvSpPr>
        <p:spPr>
          <a:xfrm>
            <a:off x="2944040" y="4556048"/>
            <a:ext cx="504334"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NO</a:t>
            </a:r>
          </a:p>
        </p:txBody>
      </p:sp>
      <p:sp>
        <p:nvSpPr>
          <p:cNvPr id="48" name="TextBox 47">
            <a:extLst>
              <a:ext uri="{FF2B5EF4-FFF2-40B4-BE49-F238E27FC236}">
                <a16:creationId xmlns="" xmlns:a16="http://schemas.microsoft.com/office/drawing/2014/main" id="{7147371C-3D41-8C41-E02E-C207D7977B7F}"/>
              </a:ext>
            </a:extLst>
          </p:cNvPr>
          <p:cNvSpPr txBox="1"/>
          <p:nvPr/>
        </p:nvSpPr>
        <p:spPr>
          <a:xfrm>
            <a:off x="7282471" y="4556047"/>
            <a:ext cx="600958"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YES</a:t>
            </a:r>
          </a:p>
        </p:txBody>
      </p:sp>
      <p:cxnSp>
        <p:nvCxnSpPr>
          <p:cNvPr id="51" name="Connector: Elbow 50">
            <a:extLst>
              <a:ext uri="{FF2B5EF4-FFF2-40B4-BE49-F238E27FC236}">
                <a16:creationId xmlns="" xmlns:a16="http://schemas.microsoft.com/office/drawing/2014/main" id="{13611697-1ED8-52C9-C471-B5BA83DBB859}"/>
              </a:ext>
            </a:extLst>
          </p:cNvPr>
          <p:cNvCxnSpPr>
            <a:cxnSpLocks/>
          </p:cNvCxnSpPr>
          <p:nvPr/>
        </p:nvCxnSpPr>
        <p:spPr>
          <a:xfrm>
            <a:off x="3855563" y="5735567"/>
            <a:ext cx="1310326" cy="276963"/>
          </a:xfrm>
          <a:prstGeom prst="bentConnector3">
            <a:avLst>
              <a:gd name="adj1" fmla="val 9964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 xmlns:a16="http://schemas.microsoft.com/office/drawing/2014/main" id="{ECC12F9E-AEA1-D8D7-D290-213A82866B01}"/>
              </a:ext>
            </a:extLst>
          </p:cNvPr>
          <p:cNvCxnSpPr>
            <a:cxnSpLocks/>
          </p:cNvCxnSpPr>
          <p:nvPr/>
        </p:nvCxnSpPr>
        <p:spPr>
          <a:xfrm rot="10800000" flipV="1">
            <a:off x="5513319" y="5735566"/>
            <a:ext cx="1713795" cy="276964"/>
          </a:xfrm>
          <a:prstGeom prst="bentConnector3">
            <a:avLst>
              <a:gd name="adj1" fmla="val 1000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66554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pPr marL="0" lvl="0" indent="0" algn="ctr" rtl="0">
                <a:spcBef>
                  <a:spcPts val="0"/>
                </a:spcBef>
                <a:spcAft>
                  <a:spcPts val="0"/>
                </a:spcAft>
                <a:buClr>
                  <a:srgbClr val="000000"/>
                </a:buClr>
                <a:buSzPts val="1200"/>
                <a:buFont typeface="Arial"/>
                <a:buNone/>
              </a:pPr>
              <a:t>7</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4" name="TextBox 3">
            <a:extLst>
              <a:ext uri="{FF2B5EF4-FFF2-40B4-BE49-F238E27FC236}">
                <a16:creationId xmlns="" xmlns:a16="http://schemas.microsoft.com/office/drawing/2014/main" id="{CB5D9841-0745-A48F-5890-DDCB533C2BAE}"/>
              </a:ext>
            </a:extLst>
          </p:cNvPr>
          <p:cNvSpPr txBox="1"/>
          <p:nvPr/>
        </p:nvSpPr>
        <p:spPr>
          <a:xfrm>
            <a:off x="233827" y="916308"/>
            <a:ext cx="3148552" cy="584775"/>
          </a:xfrm>
          <a:prstGeom prst="rect">
            <a:avLst/>
          </a:prstGeom>
          <a:noFill/>
        </p:spPr>
        <p:txBody>
          <a:bodyPr wrap="square" rtlCol="0">
            <a:spAutoFit/>
          </a:bodyPr>
          <a:lstStyle/>
          <a:p>
            <a:pPr algn="ctr"/>
            <a:r>
              <a:rPr lang="en-IN" sz="3200" b="1" dirty="0">
                <a:solidFill>
                  <a:srgbClr val="C00000"/>
                </a:solidFill>
                <a:latin typeface="Times New Roman" panose="02020603050405020304" pitchFamily="18" charset="0"/>
                <a:cs typeface="Times New Roman" panose="02020603050405020304" pitchFamily="18" charset="0"/>
              </a:rPr>
              <a:t>Working Layout</a:t>
            </a:r>
          </a:p>
        </p:txBody>
      </p:sp>
      <p:pic>
        <p:nvPicPr>
          <p:cNvPr id="1028" name="Picture 4" descr="Funny Trolley Filled With Shopping Items Stock Illustration - Download  Image Now - Shopping Cart, Cute, Full - iStock">
            <a:extLst>
              <a:ext uri="{FF2B5EF4-FFF2-40B4-BE49-F238E27FC236}">
                <a16:creationId xmlns="" xmlns:a16="http://schemas.microsoft.com/office/drawing/2014/main" id="{60B710A4-7222-8FC1-6952-A170B845962F}"/>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flipH="1">
            <a:off x="7659095" y="2790334"/>
            <a:ext cx="3931117" cy="393111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a:extLst>
              <a:ext uri="{FF2B5EF4-FFF2-40B4-BE49-F238E27FC236}">
                <a16:creationId xmlns="" xmlns:a16="http://schemas.microsoft.com/office/drawing/2014/main" id="{E0787B21-6D47-D3A1-AA51-07D67A126A89}"/>
              </a:ext>
            </a:extLst>
          </p:cNvPr>
          <p:cNvPicPr>
            <a:picLocks noChangeAspect="1"/>
          </p:cNvPicPr>
          <p:nvPr/>
        </p:nvPicPr>
        <p:blipFill rotWithShape="1">
          <a:blip r:embed="rId5"/>
          <a:srcRect l="10820" t="5038" b="6885"/>
          <a:stretch/>
        </p:blipFill>
        <p:spPr>
          <a:xfrm rot="460376">
            <a:off x="5956650" y="1706398"/>
            <a:ext cx="2089127" cy="1762573"/>
          </a:xfrm>
          <a:prstGeom prst="rect">
            <a:avLst/>
          </a:prstGeom>
        </p:spPr>
      </p:pic>
      <p:pic>
        <p:nvPicPr>
          <p:cNvPr id="25" name="Picture 24">
            <a:extLst>
              <a:ext uri="{FF2B5EF4-FFF2-40B4-BE49-F238E27FC236}">
                <a16:creationId xmlns="" xmlns:a16="http://schemas.microsoft.com/office/drawing/2014/main" id="{4AEC441B-943D-CE01-285F-3F063618A504}"/>
              </a:ext>
            </a:extLst>
          </p:cNvPr>
          <p:cNvPicPr>
            <a:picLocks noChangeAspect="1"/>
          </p:cNvPicPr>
          <p:nvPr/>
        </p:nvPicPr>
        <p:blipFill>
          <a:blip r:embed="rId6"/>
          <a:stretch>
            <a:fillRect/>
          </a:stretch>
        </p:blipFill>
        <p:spPr>
          <a:xfrm>
            <a:off x="1223948" y="3408582"/>
            <a:ext cx="2939680" cy="2360652"/>
          </a:xfrm>
          <a:prstGeom prst="rect">
            <a:avLst/>
          </a:prstGeom>
        </p:spPr>
      </p:pic>
      <p:sp>
        <p:nvSpPr>
          <p:cNvPr id="26" name="TextBox 25">
            <a:extLst>
              <a:ext uri="{FF2B5EF4-FFF2-40B4-BE49-F238E27FC236}">
                <a16:creationId xmlns="" xmlns:a16="http://schemas.microsoft.com/office/drawing/2014/main" id="{C5B05952-88E6-88A0-C2C0-747246F64CB4}"/>
              </a:ext>
            </a:extLst>
          </p:cNvPr>
          <p:cNvSpPr txBox="1"/>
          <p:nvPr/>
        </p:nvSpPr>
        <p:spPr>
          <a:xfrm>
            <a:off x="2188307" y="3765373"/>
            <a:ext cx="1710054" cy="1015663"/>
          </a:xfrm>
          <a:prstGeom prst="rect">
            <a:avLst/>
          </a:prstGeom>
          <a:noFill/>
        </p:spPr>
        <p:txBody>
          <a:bodyPr wrap="square" rtlCol="0">
            <a:spAutoFit/>
          </a:bodyPr>
          <a:lstStyle/>
          <a:p>
            <a:pPr algn="ctr"/>
            <a:r>
              <a:rPr lang="en-IN" sz="1000" dirty="0">
                <a:latin typeface="Times New Roman" panose="02020603050405020304" pitchFamily="18" charset="0"/>
                <a:cs typeface="Times New Roman" panose="02020603050405020304" pitchFamily="18" charset="0"/>
              </a:rPr>
              <a:t>MATLAB</a:t>
            </a:r>
          </a:p>
          <a:p>
            <a:pPr algn="ctr"/>
            <a:endParaRPr lang="en-IN" sz="500" dirty="0">
              <a:latin typeface="Times New Roman" panose="02020603050405020304" pitchFamily="18" charset="0"/>
              <a:cs typeface="Times New Roman" panose="02020603050405020304" pitchFamily="18" charset="0"/>
            </a:endParaRPr>
          </a:p>
          <a:p>
            <a:pPr marL="228600" indent="-228600" algn="ctr">
              <a:buAutoNum type="arabicPeriod"/>
            </a:pPr>
            <a:r>
              <a:rPr lang="en-IN" sz="1000" dirty="0">
                <a:latin typeface="Times New Roman" panose="02020603050405020304" pitchFamily="18" charset="0"/>
                <a:cs typeface="Times New Roman" panose="02020603050405020304" pitchFamily="18" charset="0"/>
              </a:rPr>
              <a:t>---------------- Rs. 400</a:t>
            </a:r>
          </a:p>
          <a:p>
            <a:pPr marL="228600" indent="-228600" algn="ctr">
              <a:buAutoNum type="arabicPeriod" startAt="2"/>
            </a:pPr>
            <a:r>
              <a:rPr lang="en-IN" sz="1000" dirty="0">
                <a:latin typeface="Times New Roman" panose="02020603050405020304" pitchFamily="18" charset="0"/>
                <a:cs typeface="Times New Roman" panose="02020603050405020304" pitchFamily="18" charset="0"/>
              </a:rPr>
              <a:t>---------------- Rs. 200</a:t>
            </a:r>
          </a:p>
          <a:p>
            <a:pPr marL="228600" indent="-228600" algn="ctr">
              <a:buAutoNum type="arabicPeriod" startAt="2"/>
            </a:pPr>
            <a:r>
              <a:rPr lang="en-IN" sz="1000" dirty="0">
                <a:latin typeface="Times New Roman" panose="02020603050405020304" pitchFamily="18" charset="0"/>
                <a:cs typeface="Times New Roman" panose="02020603050405020304" pitchFamily="18" charset="0"/>
              </a:rPr>
              <a:t> ----------------Rs. 100</a:t>
            </a:r>
          </a:p>
          <a:p>
            <a:pPr algn="ctr"/>
            <a:r>
              <a:rPr lang="en-IN" sz="500" dirty="0">
                <a:latin typeface="Times New Roman" panose="02020603050405020304" pitchFamily="18" charset="0"/>
                <a:cs typeface="Times New Roman" panose="02020603050405020304" pitchFamily="18" charset="0"/>
              </a:rPr>
              <a:t>----------------------------------------------------------------</a:t>
            </a:r>
          </a:p>
          <a:p>
            <a:pPr algn="ctr"/>
            <a:r>
              <a:rPr lang="en-IN" sz="1000" dirty="0">
                <a:latin typeface="Times New Roman" panose="02020603050405020304" pitchFamily="18" charset="0"/>
                <a:cs typeface="Times New Roman" panose="02020603050405020304" pitchFamily="18" charset="0"/>
              </a:rPr>
              <a:t>                   Total: Rs. 700/-</a:t>
            </a:r>
          </a:p>
        </p:txBody>
      </p:sp>
      <p:sp>
        <p:nvSpPr>
          <p:cNvPr id="30" name="TextBox 29">
            <a:extLst>
              <a:ext uri="{FF2B5EF4-FFF2-40B4-BE49-F238E27FC236}">
                <a16:creationId xmlns="" xmlns:a16="http://schemas.microsoft.com/office/drawing/2014/main" id="{7825EEE8-0557-0F28-5F57-E497AC09F62C}"/>
              </a:ext>
            </a:extLst>
          </p:cNvPr>
          <p:cNvSpPr txBox="1"/>
          <p:nvPr/>
        </p:nvSpPr>
        <p:spPr>
          <a:xfrm>
            <a:off x="9325340" y="3696584"/>
            <a:ext cx="386499" cy="307777"/>
          </a:xfrm>
          <a:prstGeom prst="rect">
            <a:avLst/>
          </a:prstGeom>
          <a:noFill/>
        </p:spPr>
        <p:txBody>
          <a:bodyPr wrap="square" rtlCol="0">
            <a:spAutoFit/>
          </a:bodyPr>
          <a:lstStyle/>
          <a:p>
            <a:pPr algn="ctr"/>
            <a:r>
              <a:rPr lang="en-IN" b="1" dirty="0">
                <a:solidFill>
                  <a:srgbClr val="FF0000"/>
                </a:solidFill>
              </a:rPr>
              <a:t>1.</a:t>
            </a:r>
          </a:p>
        </p:txBody>
      </p:sp>
      <p:sp>
        <p:nvSpPr>
          <p:cNvPr id="32" name="TextBox 31">
            <a:extLst>
              <a:ext uri="{FF2B5EF4-FFF2-40B4-BE49-F238E27FC236}">
                <a16:creationId xmlns="" xmlns:a16="http://schemas.microsoft.com/office/drawing/2014/main" id="{4F985E66-DE45-BEA0-81F4-602B01A6D8E5}"/>
              </a:ext>
            </a:extLst>
          </p:cNvPr>
          <p:cNvSpPr txBox="1"/>
          <p:nvPr/>
        </p:nvSpPr>
        <p:spPr>
          <a:xfrm>
            <a:off x="8402436" y="3388807"/>
            <a:ext cx="335164" cy="307777"/>
          </a:xfrm>
          <a:prstGeom prst="rect">
            <a:avLst/>
          </a:prstGeom>
          <a:noFill/>
        </p:spPr>
        <p:txBody>
          <a:bodyPr wrap="square">
            <a:spAutoFit/>
          </a:bodyPr>
          <a:lstStyle/>
          <a:p>
            <a:pPr algn="ctr"/>
            <a:r>
              <a:rPr lang="en-IN" b="1" dirty="0">
                <a:solidFill>
                  <a:srgbClr val="FF0000"/>
                </a:solidFill>
              </a:rPr>
              <a:t>2.</a:t>
            </a:r>
          </a:p>
        </p:txBody>
      </p:sp>
      <p:sp>
        <p:nvSpPr>
          <p:cNvPr id="34" name="TextBox 33">
            <a:extLst>
              <a:ext uri="{FF2B5EF4-FFF2-40B4-BE49-F238E27FC236}">
                <a16:creationId xmlns="" xmlns:a16="http://schemas.microsoft.com/office/drawing/2014/main" id="{08FD0F34-3AC1-86C4-5EDB-03487F6A5E22}"/>
              </a:ext>
            </a:extLst>
          </p:cNvPr>
          <p:cNvSpPr txBox="1"/>
          <p:nvPr/>
        </p:nvSpPr>
        <p:spPr>
          <a:xfrm>
            <a:off x="8067272" y="3551632"/>
            <a:ext cx="335164" cy="307777"/>
          </a:xfrm>
          <a:prstGeom prst="rect">
            <a:avLst/>
          </a:prstGeom>
          <a:noFill/>
        </p:spPr>
        <p:txBody>
          <a:bodyPr wrap="square">
            <a:spAutoFit/>
          </a:bodyPr>
          <a:lstStyle/>
          <a:p>
            <a:pPr algn="ctr"/>
            <a:r>
              <a:rPr lang="en-IN" b="1" dirty="0">
                <a:solidFill>
                  <a:srgbClr val="FF0000"/>
                </a:solidFill>
              </a:rPr>
              <a:t>3.</a:t>
            </a:r>
          </a:p>
        </p:txBody>
      </p:sp>
      <p:sp>
        <p:nvSpPr>
          <p:cNvPr id="35" name="TextBox 34">
            <a:extLst>
              <a:ext uri="{FF2B5EF4-FFF2-40B4-BE49-F238E27FC236}">
                <a16:creationId xmlns="" xmlns:a16="http://schemas.microsoft.com/office/drawing/2014/main" id="{2D9897AE-D413-5614-4CD8-94E652989745}"/>
              </a:ext>
            </a:extLst>
          </p:cNvPr>
          <p:cNvSpPr txBox="1"/>
          <p:nvPr/>
        </p:nvSpPr>
        <p:spPr>
          <a:xfrm>
            <a:off x="10699423" y="4992382"/>
            <a:ext cx="1310325" cy="523220"/>
          </a:xfrm>
          <a:prstGeom prst="rect">
            <a:avLst/>
          </a:prstGeom>
          <a:noFill/>
        </p:spPr>
        <p:txBody>
          <a:bodyPr wrap="square" rtlCol="0">
            <a:spAutoFit/>
          </a:bodyPr>
          <a:lstStyle/>
          <a:p>
            <a:pPr algn="ctr"/>
            <a:r>
              <a:rPr lang="en-IN" b="1" dirty="0" smtClean="0">
                <a:solidFill>
                  <a:srgbClr val="FF0000"/>
                </a:solidFill>
              </a:rPr>
              <a:t>Grocery </a:t>
            </a:r>
            <a:r>
              <a:rPr lang="en-IN" b="1" dirty="0">
                <a:solidFill>
                  <a:srgbClr val="FF0000"/>
                </a:solidFill>
              </a:rPr>
              <a:t>Items</a:t>
            </a:r>
          </a:p>
        </p:txBody>
      </p:sp>
      <p:sp>
        <p:nvSpPr>
          <p:cNvPr id="37" name="TextBox 36">
            <a:extLst>
              <a:ext uri="{FF2B5EF4-FFF2-40B4-BE49-F238E27FC236}">
                <a16:creationId xmlns="" xmlns:a16="http://schemas.microsoft.com/office/drawing/2014/main" id="{1CBC7FBF-B2FE-A7AF-753F-628FB06278DB}"/>
              </a:ext>
            </a:extLst>
          </p:cNvPr>
          <p:cNvSpPr txBox="1"/>
          <p:nvPr/>
        </p:nvSpPr>
        <p:spPr>
          <a:xfrm>
            <a:off x="6200009" y="1424610"/>
            <a:ext cx="1485690" cy="323165"/>
          </a:xfrm>
          <a:prstGeom prst="rect">
            <a:avLst/>
          </a:prstGeom>
          <a:noFill/>
        </p:spPr>
        <p:txBody>
          <a:bodyPr wrap="square">
            <a:spAutoFit/>
          </a:bodyPr>
          <a:lstStyle/>
          <a:p>
            <a:pPr algn="ctr"/>
            <a:r>
              <a:rPr lang="en-IN" sz="1500" b="1" dirty="0">
                <a:solidFill>
                  <a:srgbClr val="FF0000"/>
                </a:solidFill>
              </a:rPr>
              <a:t>Camera</a:t>
            </a:r>
          </a:p>
        </p:txBody>
      </p:sp>
      <p:cxnSp>
        <p:nvCxnSpPr>
          <p:cNvPr id="39" name="Straight Arrow Connector 38">
            <a:extLst>
              <a:ext uri="{FF2B5EF4-FFF2-40B4-BE49-F238E27FC236}">
                <a16:creationId xmlns="" xmlns:a16="http://schemas.microsoft.com/office/drawing/2014/main" id="{B9E81772-22B9-463D-6BD3-E91F27B47D4C}"/>
              </a:ext>
            </a:extLst>
          </p:cNvPr>
          <p:cNvCxnSpPr>
            <a:cxnSpLocks/>
          </p:cNvCxnSpPr>
          <p:nvPr/>
        </p:nvCxnSpPr>
        <p:spPr>
          <a:xfrm>
            <a:off x="9711839" y="3960390"/>
            <a:ext cx="1424667" cy="1031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2CF52F60-E7D0-F279-C720-F95DDD1BD826}"/>
              </a:ext>
            </a:extLst>
          </p:cNvPr>
          <p:cNvSpPr txBox="1"/>
          <p:nvPr/>
        </p:nvSpPr>
        <p:spPr>
          <a:xfrm>
            <a:off x="4972607" y="3652397"/>
            <a:ext cx="857266" cy="553998"/>
          </a:xfrm>
          <a:prstGeom prst="rect">
            <a:avLst/>
          </a:prstGeom>
          <a:noFill/>
        </p:spPr>
        <p:txBody>
          <a:bodyPr wrap="square" rtlCol="0">
            <a:spAutoFit/>
          </a:bodyPr>
          <a:lstStyle/>
          <a:p>
            <a:pPr algn="ctr"/>
            <a:r>
              <a:rPr lang="en-IN" sz="1500" b="1" dirty="0">
                <a:solidFill>
                  <a:srgbClr val="FF0000"/>
                </a:solidFill>
                <a:latin typeface="Times New Roman" panose="02020603050405020304" pitchFamily="18" charset="0"/>
                <a:cs typeface="Times New Roman" panose="02020603050405020304" pitchFamily="18" charset="0"/>
              </a:rPr>
              <a:t>USB Cable</a:t>
            </a:r>
          </a:p>
        </p:txBody>
      </p:sp>
      <p:sp>
        <p:nvSpPr>
          <p:cNvPr id="43" name="TextBox 42">
            <a:extLst>
              <a:ext uri="{FF2B5EF4-FFF2-40B4-BE49-F238E27FC236}">
                <a16:creationId xmlns="" xmlns:a16="http://schemas.microsoft.com/office/drawing/2014/main" id="{14D3580C-DD1D-9FB5-B5D1-0212F7E9F9C2}"/>
              </a:ext>
            </a:extLst>
          </p:cNvPr>
          <p:cNvSpPr txBox="1"/>
          <p:nvPr/>
        </p:nvSpPr>
        <p:spPr>
          <a:xfrm>
            <a:off x="1653413" y="5610862"/>
            <a:ext cx="1272619" cy="553998"/>
          </a:xfrm>
          <a:prstGeom prst="rect">
            <a:avLst/>
          </a:prstGeom>
          <a:noFill/>
        </p:spPr>
        <p:txBody>
          <a:bodyPr wrap="square" rtlCol="0">
            <a:spAutoFit/>
          </a:bodyPr>
          <a:lstStyle/>
          <a:p>
            <a:pPr algn="ctr"/>
            <a:r>
              <a:rPr lang="en-IN" sz="1500" b="1" dirty="0">
                <a:solidFill>
                  <a:srgbClr val="FF0000"/>
                </a:solidFill>
                <a:latin typeface="Times New Roman" panose="02020603050405020304" pitchFamily="18" charset="0"/>
                <a:cs typeface="Times New Roman" panose="02020603050405020304" pitchFamily="18" charset="0"/>
              </a:rPr>
              <a:t>Laptop with MATLAB</a:t>
            </a:r>
          </a:p>
        </p:txBody>
      </p:sp>
      <p:sp>
        <p:nvSpPr>
          <p:cNvPr id="44" name="TextBox 43">
            <a:extLst>
              <a:ext uri="{FF2B5EF4-FFF2-40B4-BE49-F238E27FC236}">
                <a16:creationId xmlns="" xmlns:a16="http://schemas.microsoft.com/office/drawing/2014/main" id="{3DD5A9DD-F41B-20DB-3279-944CC020A10F}"/>
              </a:ext>
            </a:extLst>
          </p:cNvPr>
          <p:cNvSpPr txBox="1"/>
          <p:nvPr/>
        </p:nvSpPr>
        <p:spPr>
          <a:xfrm>
            <a:off x="535800" y="2115826"/>
            <a:ext cx="1551620" cy="784830"/>
          </a:xfrm>
          <a:prstGeom prst="rect">
            <a:avLst/>
          </a:prstGeom>
          <a:noFill/>
        </p:spPr>
        <p:txBody>
          <a:bodyPr wrap="square" rtlCol="0">
            <a:spAutoFit/>
          </a:bodyPr>
          <a:lstStyle/>
          <a:p>
            <a:pPr algn="ctr"/>
            <a:r>
              <a:rPr lang="en-IN" sz="1500" b="1" dirty="0">
                <a:solidFill>
                  <a:srgbClr val="FF0000"/>
                </a:solidFill>
                <a:latin typeface="Times New Roman" panose="02020603050405020304" pitchFamily="18" charset="0"/>
                <a:cs typeface="Times New Roman" panose="02020603050405020304" pitchFamily="18" charset="0"/>
              </a:rPr>
              <a:t>Automatic item detection and  bill generation</a:t>
            </a:r>
          </a:p>
        </p:txBody>
      </p:sp>
      <p:cxnSp>
        <p:nvCxnSpPr>
          <p:cNvPr id="50" name="Connector: Curved 49">
            <a:extLst>
              <a:ext uri="{FF2B5EF4-FFF2-40B4-BE49-F238E27FC236}">
                <a16:creationId xmlns="" xmlns:a16="http://schemas.microsoft.com/office/drawing/2014/main" id="{0B14C361-4535-CD6E-4667-91B7A2B74193}"/>
              </a:ext>
            </a:extLst>
          </p:cNvPr>
          <p:cNvCxnSpPr/>
          <p:nvPr/>
        </p:nvCxnSpPr>
        <p:spPr>
          <a:xfrm rot="10800000" flipV="1">
            <a:off x="4034672" y="3289955"/>
            <a:ext cx="1894788" cy="1857080"/>
          </a:xfrm>
          <a:prstGeom prst="curvedConnector3">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 xmlns:a16="http://schemas.microsoft.com/office/drawing/2014/main" id="{5EF20F3D-D2ED-C4AF-D60A-EB3D7BC07EE0}"/>
              </a:ext>
            </a:extLst>
          </p:cNvPr>
          <p:cNvCxnSpPr/>
          <p:nvPr/>
        </p:nvCxnSpPr>
        <p:spPr>
          <a:xfrm>
            <a:off x="1808103" y="2888080"/>
            <a:ext cx="671146" cy="9623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880073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8</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3" name="TextBox 2">
            <a:extLst>
              <a:ext uri="{FF2B5EF4-FFF2-40B4-BE49-F238E27FC236}">
                <a16:creationId xmlns="" xmlns:a16="http://schemas.microsoft.com/office/drawing/2014/main" id="{C4FD499F-04B7-965E-92E5-918F90357D43}"/>
              </a:ext>
            </a:extLst>
          </p:cNvPr>
          <p:cNvSpPr txBox="1"/>
          <p:nvPr/>
        </p:nvSpPr>
        <p:spPr>
          <a:xfrm>
            <a:off x="417137" y="484072"/>
            <a:ext cx="4088876" cy="927177"/>
          </a:xfrm>
          <a:prstGeom prst="rect">
            <a:avLst/>
          </a:prstGeom>
          <a:noFill/>
        </p:spPr>
        <p:txBody>
          <a:bodyPr wrap="square">
            <a:spAutoFit/>
          </a:bodyPr>
          <a:lstStyle/>
          <a:p>
            <a:pPr marR="0" lvl="0" algn="ctr" rtl="0">
              <a:lnSpc>
                <a:spcPct val="200000"/>
              </a:lnSpc>
              <a:spcBef>
                <a:spcPts val="960"/>
              </a:spcBef>
              <a:spcAft>
                <a:spcPts val="0"/>
              </a:spcAft>
              <a:buClr>
                <a:srgbClr val="D34817"/>
              </a:buClr>
              <a:buSzPts val="1800"/>
            </a:pPr>
            <a:r>
              <a:rPr lang="en-US" sz="3200" b="1" i="0" u="none" strike="noStrike" cap="none" dirty="0">
                <a:solidFill>
                  <a:srgbClr val="C00000"/>
                </a:solidFill>
                <a:latin typeface="Times New Roman" panose="02020603050405020304" pitchFamily="18" charset="0"/>
                <a:ea typeface="Georgia"/>
                <a:cs typeface="Times New Roman" panose="02020603050405020304" pitchFamily="18" charset="0"/>
                <a:sym typeface="Georgia"/>
              </a:rPr>
              <a:t>Solution Methodology </a:t>
            </a:r>
            <a:endParaRPr lang="en-US" sz="3200" b="1" i="0" u="none" strike="noStrike" cap="none" dirty="0">
              <a:solidFill>
                <a:srgbClr val="C00000"/>
              </a:solidFill>
              <a:latin typeface="Times New Roman" panose="02020603050405020304" pitchFamily="18" charset="0"/>
              <a:cs typeface="Times New Roman" panose="02020603050405020304" pitchFamily="18" charset="0"/>
              <a:sym typeface="Arial"/>
            </a:endParaRPr>
          </a:p>
        </p:txBody>
      </p:sp>
      <p:sp>
        <p:nvSpPr>
          <p:cNvPr id="5" name="TextBox 4">
            <a:extLst>
              <a:ext uri="{FF2B5EF4-FFF2-40B4-BE49-F238E27FC236}">
                <a16:creationId xmlns="" xmlns:a16="http://schemas.microsoft.com/office/drawing/2014/main" id="{643317A0-B057-3417-F7F7-DCAEAF842A08}"/>
              </a:ext>
            </a:extLst>
          </p:cNvPr>
          <p:cNvSpPr txBox="1"/>
          <p:nvPr/>
        </p:nvSpPr>
        <p:spPr>
          <a:xfrm>
            <a:off x="417137" y="1487449"/>
            <a:ext cx="10769023" cy="873572"/>
          </a:xfrm>
          <a:prstGeom prst="rect">
            <a:avLst/>
          </a:prstGeom>
          <a:noFill/>
        </p:spPr>
        <p:txBody>
          <a:bodyPr wrap="square">
            <a:spAutoFit/>
          </a:bodyPr>
          <a:lstStyle/>
          <a:p>
            <a:pPr algn="just">
              <a:lnSpc>
                <a:spcPct val="150000"/>
              </a:lnSpc>
            </a:pPr>
            <a:r>
              <a:rPr lang="en-US" sz="1800" dirty="0">
                <a:solidFill>
                  <a:srgbClr val="333333"/>
                </a:solidFill>
                <a:effectLst/>
                <a:latin typeface="Times New Roman" panose="02020603050405020304" pitchFamily="18" charset="0"/>
                <a:ea typeface="Times New Roman" panose="02020603050405020304" pitchFamily="18" charset="0"/>
              </a:rPr>
              <a:t>In this work, we presented a review study on object detection. We have surveyed about different object detection techniques. This survey provides theoretical knowledge about different object detection approaches. </a:t>
            </a:r>
            <a:endParaRPr lang="en-IN"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 xmlns:a16="http://schemas.microsoft.com/office/drawing/2014/main" id="{A220AC99-38C1-9710-179C-5BF127B663FE}"/>
              </a:ext>
            </a:extLst>
          </p:cNvPr>
          <p:cNvSpPr txBox="1"/>
          <p:nvPr/>
        </p:nvSpPr>
        <p:spPr>
          <a:xfrm>
            <a:off x="417137" y="2910293"/>
            <a:ext cx="6096000" cy="339965"/>
          </a:xfrm>
          <a:prstGeom prst="rect">
            <a:avLst/>
          </a:prstGeom>
          <a:noFill/>
        </p:spPr>
        <p:txBody>
          <a:bodyPr wrap="square">
            <a:spAutoFit/>
          </a:bodyPr>
          <a:lstStyle/>
          <a:p>
            <a:pPr marL="457200" indent="-457200">
              <a:lnSpc>
                <a:spcPts val="1740"/>
              </a:lnSpc>
              <a:spcAft>
                <a:spcPts val="1500"/>
              </a:spcAft>
              <a:buFont typeface="Wingdings" panose="05000000000000000000" pitchFamily="2" charset="2"/>
              <a:buChar char="q"/>
            </a:pPr>
            <a:r>
              <a:rPr lang="en-IN" sz="2800" b="1" u="sng" dirty="0">
                <a:solidFill>
                  <a:srgbClr val="2A2B2A"/>
                </a:solidFill>
                <a:effectLst/>
                <a:latin typeface="Times New Roman" panose="02020603050405020304" pitchFamily="18" charset="0"/>
                <a:ea typeface="Times New Roman" panose="02020603050405020304" pitchFamily="18" charset="0"/>
              </a:rPr>
              <a:t>How to Capture an Image:</a:t>
            </a:r>
            <a:endParaRPr lang="en-IN" sz="2000" dirty="0">
              <a:effectLst/>
              <a:latin typeface="Times New Roman" panose="02020603050405020304" pitchFamily="18" charset="0"/>
              <a:ea typeface="Times New Roman" panose="02020603050405020304" pitchFamily="18" charset="0"/>
            </a:endParaRPr>
          </a:p>
        </p:txBody>
      </p:sp>
      <p:pic>
        <p:nvPicPr>
          <p:cNvPr id="1026" name="Picture 2"/>
          <p:cNvPicPr>
            <a:picLocks noChangeAspect="1" noChangeArrowheads="1"/>
          </p:cNvPicPr>
          <p:nvPr/>
        </p:nvPicPr>
        <p:blipFill>
          <a:blip r:embed="rId4"/>
          <a:srcRect/>
          <a:stretch>
            <a:fillRect/>
          </a:stretch>
        </p:blipFill>
        <p:spPr bwMode="auto">
          <a:xfrm>
            <a:off x="5143941" y="2834639"/>
            <a:ext cx="4021748" cy="4023361"/>
          </a:xfrm>
          <a:prstGeom prst="rect">
            <a:avLst/>
          </a:prstGeom>
          <a:noFill/>
          <a:ln w="9525">
            <a:noFill/>
            <a:miter lim="800000"/>
            <a:headEnd/>
            <a:tailEnd/>
          </a:ln>
          <a:effectLst/>
        </p:spPr>
      </p:pic>
    </p:spTree>
    <p:extLst>
      <p:ext uri="{BB962C8B-B14F-4D97-AF65-F5344CB8AC3E}">
        <p14:creationId xmlns="" xmlns:p14="http://schemas.microsoft.com/office/powerpoint/2010/main" val="2019613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sldNum" idx="12"/>
          </p:nvPr>
        </p:nvSpPr>
        <p:spPr>
          <a:xfrm>
            <a:off x="8737600" y="6356351"/>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9</a:t>
            </a:fld>
            <a:endParaRPr/>
          </a:p>
        </p:txBody>
      </p:sp>
      <p:grpSp>
        <p:nvGrpSpPr>
          <p:cNvPr id="136" name="Google Shape;136;p17"/>
          <p:cNvGrpSpPr/>
          <p:nvPr/>
        </p:nvGrpSpPr>
        <p:grpSpPr>
          <a:xfrm>
            <a:off x="54718" y="304800"/>
            <a:ext cx="11198840" cy="381000"/>
            <a:chOff x="0" y="304800"/>
            <a:chExt cx="8229600" cy="381000"/>
          </a:xfrm>
        </p:grpSpPr>
        <p:sp>
          <p:nvSpPr>
            <p:cNvPr id="137" name="Google Shape;137;p17"/>
            <p:cNvSpPr/>
            <p:nvPr/>
          </p:nvSpPr>
          <p:spPr>
            <a:xfrm>
              <a:off x="0" y="304800"/>
              <a:ext cx="8229600" cy="152400"/>
            </a:xfrm>
            <a:prstGeom prst="roundRect">
              <a:avLst>
                <a:gd name="adj" fmla="val 16667"/>
              </a:avLst>
            </a:prstGeom>
            <a:solidFill>
              <a:srgbClr val="3660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p:nvPr/>
          </p:nvSpPr>
          <p:spPr>
            <a:xfrm>
              <a:off x="0" y="533400"/>
              <a:ext cx="8229600" cy="152400"/>
            </a:xfrm>
            <a:prstGeom prst="roundRect">
              <a:avLst>
                <a:gd name="adj" fmla="val 16667"/>
              </a:avLst>
            </a:pr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39" name="Google Shape;139;p17" descr="C:\Users\admin\Downloads\banasthali_logo.png"/>
          <p:cNvPicPr preferRelativeResize="0"/>
          <p:nvPr/>
        </p:nvPicPr>
        <p:blipFill rotWithShape="1">
          <a:blip r:embed="rId3">
            <a:alphaModFix/>
          </a:blip>
          <a:srcRect/>
          <a:stretch/>
        </p:blipFill>
        <p:spPr>
          <a:xfrm>
            <a:off x="11186160" y="86990"/>
            <a:ext cx="1005840" cy="829318"/>
          </a:xfrm>
          <a:prstGeom prst="rect">
            <a:avLst/>
          </a:prstGeom>
          <a:noFill/>
          <a:ln>
            <a:noFill/>
          </a:ln>
        </p:spPr>
      </p:pic>
      <p:sp>
        <p:nvSpPr>
          <p:cNvPr id="4" name="TextBox 3">
            <a:extLst>
              <a:ext uri="{FF2B5EF4-FFF2-40B4-BE49-F238E27FC236}">
                <a16:creationId xmlns="" xmlns:a16="http://schemas.microsoft.com/office/drawing/2014/main" id="{75C821C4-A035-8DD1-CD53-28AE0D34CB6A}"/>
              </a:ext>
            </a:extLst>
          </p:cNvPr>
          <p:cNvSpPr txBox="1"/>
          <p:nvPr/>
        </p:nvSpPr>
        <p:spPr>
          <a:xfrm>
            <a:off x="433136" y="916308"/>
            <a:ext cx="7979471" cy="523220"/>
          </a:xfrm>
          <a:prstGeom prst="rect">
            <a:avLst/>
          </a:prstGeom>
          <a:noFill/>
        </p:spPr>
        <p:txBody>
          <a:bodyPr wrap="square">
            <a:spAutoFit/>
          </a:bodyPr>
          <a:lstStyle/>
          <a:p>
            <a:pPr marL="457200" indent="-457200">
              <a:buFont typeface="Wingdings" panose="05000000000000000000" pitchFamily="2" charset="2"/>
              <a:buChar char="q"/>
            </a:pPr>
            <a:r>
              <a:rPr lang="en-US" sz="2800" b="1" u="sng" dirty="0">
                <a:solidFill>
                  <a:srgbClr val="000000"/>
                </a:solidFill>
                <a:effectLst/>
                <a:latin typeface="Times New Roman" panose="02020603050405020304" pitchFamily="18" charset="0"/>
                <a:ea typeface="Times New Roman" panose="02020603050405020304" pitchFamily="18" charset="0"/>
              </a:rPr>
              <a:t>Object Detection for cluttered image</a:t>
            </a:r>
            <a:endParaRPr lang="en-IN" sz="2800" dirty="0"/>
          </a:p>
        </p:txBody>
      </p:sp>
      <p:pic>
        <p:nvPicPr>
          <p:cNvPr id="5" name="Picture 4">
            <a:extLst>
              <a:ext uri="{FF2B5EF4-FFF2-40B4-BE49-F238E27FC236}">
                <a16:creationId xmlns="" xmlns:a16="http://schemas.microsoft.com/office/drawing/2014/main" id="{6DD39212-5C4F-DADE-4690-7CF8AC7C5E3F}"/>
              </a:ext>
            </a:extLst>
          </p:cNvPr>
          <p:cNvPicPr>
            <a:picLocks noChangeAspect="1"/>
          </p:cNvPicPr>
          <p:nvPr/>
        </p:nvPicPr>
        <p:blipFill>
          <a:blip r:embed="rId4"/>
          <a:stretch>
            <a:fillRect/>
          </a:stretch>
        </p:blipFill>
        <p:spPr>
          <a:xfrm>
            <a:off x="254026" y="1673578"/>
            <a:ext cx="2649189" cy="1755421"/>
          </a:xfrm>
          <a:prstGeom prst="rect">
            <a:avLst/>
          </a:prstGeom>
        </p:spPr>
      </p:pic>
      <p:pic>
        <p:nvPicPr>
          <p:cNvPr id="6" name="Picture 5">
            <a:extLst>
              <a:ext uri="{FF2B5EF4-FFF2-40B4-BE49-F238E27FC236}">
                <a16:creationId xmlns="" xmlns:a16="http://schemas.microsoft.com/office/drawing/2014/main" id="{9401E784-FA49-AAB7-4E28-12C358D6A027}"/>
              </a:ext>
            </a:extLst>
          </p:cNvPr>
          <p:cNvPicPr>
            <a:picLocks noChangeAspect="1"/>
          </p:cNvPicPr>
          <p:nvPr/>
        </p:nvPicPr>
        <p:blipFill>
          <a:blip r:embed="rId5"/>
          <a:stretch>
            <a:fillRect/>
          </a:stretch>
        </p:blipFill>
        <p:spPr>
          <a:xfrm>
            <a:off x="3056739" y="1673579"/>
            <a:ext cx="2742211" cy="1798692"/>
          </a:xfrm>
          <a:prstGeom prst="rect">
            <a:avLst/>
          </a:prstGeom>
        </p:spPr>
      </p:pic>
      <p:pic>
        <p:nvPicPr>
          <p:cNvPr id="7" name="Picture 6">
            <a:extLst>
              <a:ext uri="{FF2B5EF4-FFF2-40B4-BE49-F238E27FC236}">
                <a16:creationId xmlns="" xmlns:a16="http://schemas.microsoft.com/office/drawing/2014/main" id="{B2905E5F-005E-0C0F-79A1-8A40A8911232}"/>
              </a:ext>
            </a:extLst>
          </p:cNvPr>
          <p:cNvPicPr>
            <a:picLocks noChangeAspect="1"/>
          </p:cNvPicPr>
          <p:nvPr/>
        </p:nvPicPr>
        <p:blipFill>
          <a:blip r:embed="rId6"/>
          <a:stretch>
            <a:fillRect/>
          </a:stretch>
        </p:blipFill>
        <p:spPr>
          <a:xfrm>
            <a:off x="6034501" y="1635489"/>
            <a:ext cx="2378107" cy="1899563"/>
          </a:xfrm>
          <a:prstGeom prst="rect">
            <a:avLst/>
          </a:prstGeom>
        </p:spPr>
      </p:pic>
      <p:pic>
        <p:nvPicPr>
          <p:cNvPr id="8" name="Picture 7">
            <a:extLst>
              <a:ext uri="{FF2B5EF4-FFF2-40B4-BE49-F238E27FC236}">
                <a16:creationId xmlns="" xmlns:a16="http://schemas.microsoft.com/office/drawing/2014/main" id="{1D057926-D2C7-0625-91EB-C9601F9D6D00}"/>
              </a:ext>
            </a:extLst>
          </p:cNvPr>
          <p:cNvPicPr>
            <a:picLocks noChangeAspect="1"/>
          </p:cNvPicPr>
          <p:nvPr/>
        </p:nvPicPr>
        <p:blipFill>
          <a:blip r:embed="rId7"/>
          <a:stretch>
            <a:fillRect/>
          </a:stretch>
        </p:blipFill>
        <p:spPr>
          <a:xfrm>
            <a:off x="8648159" y="1741504"/>
            <a:ext cx="2541337" cy="1793548"/>
          </a:xfrm>
          <a:prstGeom prst="rect">
            <a:avLst/>
          </a:prstGeom>
        </p:spPr>
      </p:pic>
      <p:pic>
        <p:nvPicPr>
          <p:cNvPr id="9" name="Picture 8">
            <a:extLst>
              <a:ext uri="{FF2B5EF4-FFF2-40B4-BE49-F238E27FC236}">
                <a16:creationId xmlns="" xmlns:a16="http://schemas.microsoft.com/office/drawing/2014/main" id="{20406EDE-FBDD-EF76-7A62-7A574709AA82}"/>
              </a:ext>
            </a:extLst>
          </p:cNvPr>
          <p:cNvPicPr>
            <a:picLocks noChangeAspect="1"/>
          </p:cNvPicPr>
          <p:nvPr/>
        </p:nvPicPr>
        <p:blipFill>
          <a:blip r:embed="rId8"/>
          <a:stretch>
            <a:fillRect/>
          </a:stretch>
        </p:blipFill>
        <p:spPr>
          <a:xfrm>
            <a:off x="399693" y="4115133"/>
            <a:ext cx="3514023" cy="1649917"/>
          </a:xfrm>
          <a:prstGeom prst="rect">
            <a:avLst/>
          </a:prstGeom>
        </p:spPr>
      </p:pic>
      <p:pic>
        <p:nvPicPr>
          <p:cNvPr id="10" name="Picture 9">
            <a:extLst>
              <a:ext uri="{FF2B5EF4-FFF2-40B4-BE49-F238E27FC236}">
                <a16:creationId xmlns="" xmlns:a16="http://schemas.microsoft.com/office/drawing/2014/main" id="{95C0E853-C7F0-2436-C7CA-FB7DFA1AEA35}"/>
              </a:ext>
            </a:extLst>
          </p:cNvPr>
          <p:cNvPicPr>
            <a:picLocks noChangeAspect="1"/>
          </p:cNvPicPr>
          <p:nvPr/>
        </p:nvPicPr>
        <p:blipFill>
          <a:blip r:embed="rId9"/>
          <a:stretch>
            <a:fillRect/>
          </a:stretch>
        </p:blipFill>
        <p:spPr>
          <a:xfrm>
            <a:off x="4535975" y="4115133"/>
            <a:ext cx="3579366" cy="1649917"/>
          </a:xfrm>
          <a:prstGeom prst="rect">
            <a:avLst/>
          </a:prstGeom>
        </p:spPr>
      </p:pic>
      <p:pic>
        <p:nvPicPr>
          <p:cNvPr id="11" name="Picture 10">
            <a:extLst>
              <a:ext uri="{FF2B5EF4-FFF2-40B4-BE49-F238E27FC236}">
                <a16:creationId xmlns="" xmlns:a16="http://schemas.microsoft.com/office/drawing/2014/main" id="{F22A2FCF-D11D-9CA2-98E6-043C07DD38FA}"/>
              </a:ext>
            </a:extLst>
          </p:cNvPr>
          <p:cNvPicPr>
            <a:picLocks noChangeAspect="1"/>
          </p:cNvPicPr>
          <p:nvPr/>
        </p:nvPicPr>
        <p:blipFill>
          <a:blip r:embed="rId10"/>
          <a:stretch>
            <a:fillRect/>
          </a:stretch>
        </p:blipFill>
        <p:spPr>
          <a:xfrm>
            <a:off x="8737600" y="3940256"/>
            <a:ext cx="2844900" cy="2010890"/>
          </a:xfrm>
          <a:prstGeom prst="rect">
            <a:avLst/>
          </a:prstGeom>
        </p:spPr>
      </p:pic>
    </p:spTree>
    <p:extLst>
      <p:ext uri="{BB962C8B-B14F-4D97-AF65-F5344CB8AC3E}">
        <p14:creationId xmlns="" xmlns:p14="http://schemas.microsoft.com/office/powerpoint/2010/main" val="2492864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548</Words>
  <Application>Microsoft Office PowerPoint</Application>
  <PresentationFormat>Custom</PresentationFormat>
  <Paragraphs>118</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Vratika Kataria</dc:creator>
  <cp:lastModifiedBy>asus</cp:lastModifiedBy>
  <cp:revision>15</cp:revision>
  <dcterms:modified xsi:type="dcterms:W3CDTF">2023-04-25T20:34:46Z</dcterms:modified>
</cp:coreProperties>
</file>